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587" r:id="rId1"/>
    <p:sldMasterId id="2147484807" r:id="rId2"/>
  </p:sldMasterIdLst>
  <p:notesMasterIdLst>
    <p:notesMasterId r:id="rId39"/>
  </p:notesMasterIdLst>
  <p:handoutMasterIdLst>
    <p:handoutMasterId r:id="rId40"/>
  </p:handoutMasterIdLst>
  <p:sldIdLst>
    <p:sldId id="376" r:id="rId3"/>
    <p:sldId id="730" r:id="rId4"/>
    <p:sldId id="737" r:id="rId5"/>
    <p:sldId id="736" r:id="rId6"/>
    <p:sldId id="738" r:id="rId7"/>
    <p:sldId id="732" r:id="rId8"/>
    <p:sldId id="741" r:id="rId9"/>
    <p:sldId id="740" r:id="rId10"/>
    <p:sldId id="733" r:id="rId11"/>
    <p:sldId id="744" r:id="rId12"/>
    <p:sldId id="734" r:id="rId13"/>
    <p:sldId id="735" r:id="rId14"/>
    <p:sldId id="739" r:id="rId15"/>
    <p:sldId id="742" r:id="rId16"/>
    <p:sldId id="746" r:id="rId17"/>
    <p:sldId id="775" r:id="rId18"/>
    <p:sldId id="747" r:id="rId19"/>
    <p:sldId id="748" r:id="rId20"/>
    <p:sldId id="749" r:id="rId21"/>
    <p:sldId id="750" r:id="rId22"/>
    <p:sldId id="776" r:id="rId23"/>
    <p:sldId id="773" r:id="rId24"/>
    <p:sldId id="758" r:id="rId25"/>
    <p:sldId id="759" r:id="rId26"/>
    <p:sldId id="760" r:id="rId27"/>
    <p:sldId id="761" r:id="rId28"/>
    <p:sldId id="762" r:id="rId29"/>
    <p:sldId id="763" r:id="rId30"/>
    <p:sldId id="777" r:id="rId31"/>
    <p:sldId id="764" r:id="rId32"/>
    <p:sldId id="765" r:id="rId33"/>
    <p:sldId id="778" r:id="rId34"/>
    <p:sldId id="766" r:id="rId35"/>
    <p:sldId id="767" r:id="rId36"/>
    <p:sldId id="768" r:id="rId37"/>
    <p:sldId id="772" r:id="rId38"/>
  </p:sldIdLst>
  <p:sldSz cx="9144000" cy="6858000" type="screen4x3"/>
  <p:notesSz cx="6692900" cy="9867900"/>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70">
          <p15:clr>
            <a:srgbClr val="A4A3A4"/>
          </p15:clr>
        </p15:guide>
        <p15:guide id="2" pos="287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0033"/>
    <a:srgbClr val="0000FF"/>
    <a:srgbClr val="CC3300"/>
    <a:srgbClr val="FF00FF"/>
    <a:srgbClr val="009900"/>
    <a:srgbClr val="99CCFF"/>
    <a:srgbClr val="CCECFF"/>
    <a:srgbClr val="965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4" autoAdjust="0"/>
    <p:restoredTop sz="90034" autoAdjust="0"/>
  </p:normalViewPr>
  <p:slideViewPr>
    <p:cSldViewPr>
      <p:cViewPr varScale="1">
        <p:scale>
          <a:sx n="75" d="100"/>
          <a:sy n="75" d="100"/>
        </p:scale>
        <p:origin x="1502" y="5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80" d="100"/>
        <a:sy n="80" d="100"/>
      </p:scale>
      <p:origin x="0" y="-3648"/>
    </p:cViewPr>
  </p:sorterViewPr>
  <p:notesViewPr>
    <p:cSldViewPr>
      <p:cViewPr>
        <p:scale>
          <a:sx n="100" d="100"/>
          <a:sy n="100" d="100"/>
        </p:scale>
        <p:origin x="2376" y="-1238"/>
      </p:cViewPr>
      <p:guideLst>
        <p:guide orient="horz" pos="2170"/>
        <p:guide pos="287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ng Zi Ren /CSF" userId="8d9c3e3e-b9a6-4a15-9cd7-52b3397b26db" providerId="ADAL" clId="{8A298357-79B1-4521-A26C-25204DE076A5}"/>
    <pc:docChg chg="modSld">
      <pc:chgData name="Yong Zi Ren /CSF" userId="8d9c3e3e-b9a6-4a15-9cd7-52b3397b26db" providerId="ADAL" clId="{8A298357-79B1-4521-A26C-25204DE076A5}" dt="2021-11-25T00:22:58.693" v="1" actId="20577"/>
      <pc:docMkLst>
        <pc:docMk/>
      </pc:docMkLst>
      <pc:sldChg chg="modSp mod">
        <pc:chgData name="Yong Zi Ren /CSF" userId="8d9c3e3e-b9a6-4a15-9cd7-52b3397b26db" providerId="ADAL" clId="{8A298357-79B1-4521-A26C-25204DE076A5}" dt="2021-11-25T00:22:58.693" v="1" actId="20577"/>
        <pc:sldMkLst>
          <pc:docMk/>
          <pc:sldMk cId="0" sldId="747"/>
        </pc:sldMkLst>
        <pc:spChg chg="mod">
          <ac:chgData name="Yong Zi Ren /CSF" userId="8d9c3e3e-b9a6-4a15-9cd7-52b3397b26db" providerId="ADAL" clId="{8A298357-79B1-4521-A26C-25204DE076A5}" dt="2021-11-25T00:22:58.693" v="1" actId="20577"/>
          <ac:spMkLst>
            <pc:docMk/>
            <pc:sldMk cId="0" sldId="747"/>
            <ac:spMk id="389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61980EA-B7B5-4FCA-A68B-2FABAC2E70E6}"/>
              </a:ext>
            </a:extLst>
          </p:cNvPr>
          <p:cNvSpPr>
            <a:spLocks noGrp="1" noChangeArrowheads="1"/>
          </p:cNvSpPr>
          <p:nvPr>
            <p:ph type="hdr" sz="quarter"/>
          </p:nvPr>
        </p:nvSpPr>
        <p:spPr bwMode="auto">
          <a:xfrm>
            <a:off x="-1588" y="0"/>
            <a:ext cx="2900363"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panose="020B0604020202020204" pitchFamily="34" charset="0"/>
                <a:cs typeface="+mn-cs"/>
              </a:defRPr>
            </a:lvl1pPr>
          </a:lstStyle>
          <a:p>
            <a:pPr>
              <a:defRPr/>
            </a:pPr>
            <a:endParaRPr lang="en-US" altLang="en-US"/>
          </a:p>
        </p:txBody>
      </p:sp>
      <p:sp>
        <p:nvSpPr>
          <p:cNvPr id="2051" name="Rectangle 3">
            <a:extLst>
              <a:ext uri="{FF2B5EF4-FFF2-40B4-BE49-F238E27FC236}">
                <a16:creationId xmlns:a16="http://schemas.microsoft.com/office/drawing/2014/main" id="{E5A35267-7E7A-4D8D-BCEB-576ABDC7F9AE}"/>
              </a:ext>
            </a:extLst>
          </p:cNvPr>
          <p:cNvSpPr>
            <a:spLocks noGrp="1" noChangeArrowheads="1"/>
          </p:cNvSpPr>
          <p:nvPr>
            <p:ph type="dt" idx="1"/>
          </p:nvPr>
        </p:nvSpPr>
        <p:spPr bwMode="auto">
          <a:xfrm>
            <a:off x="3792538" y="0"/>
            <a:ext cx="2900362"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panose="020B0604020202020204" pitchFamily="34" charset="0"/>
                <a:cs typeface="+mn-cs"/>
              </a:defRPr>
            </a:lvl1pPr>
          </a:lstStyle>
          <a:p>
            <a:pPr>
              <a:defRPr/>
            </a:pPr>
            <a:endParaRPr lang="en-US" altLang="en-US"/>
          </a:p>
        </p:txBody>
      </p:sp>
      <p:sp>
        <p:nvSpPr>
          <p:cNvPr id="6148" name="Rectangle 4"/>
          <p:cNvSpPr>
            <a:spLocks noGrp="1" noRot="1" noChangeAspect="1" noChangeArrowheads="1" noTextEdit="1"/>
          </p:cNvSpPr>
          <p:nvPr>
            <p:ph type="sldImg" idx="2"/>
          </p:nvPr>
        </p:nvSpPr>
        <p:spPr bwMode="auto">
          <a:xfrm>
            <a:off x="887413" y="746125"/>
            <a:ext cx="4916487" cy="36877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CF714E29-6CC0-4F27-87D8-CA70928D9A9F}"/>
              </a:ext>
            </a:extLst>
          </p:cNvPr>
          <p:cNvSpPr>
            <a:spLocks noGrp="1" noChangeArrowheads="1"/>
          </p:cNvSpPr>
          <p:nvPr>
            <p:ph type="body" sz="quarter" idx="3"/>
          </p:nvPr>
        </p:nvSpPr>
        <p:spPr bwMode="auto">
          <a:xfrm>
            <a:off x="892175" y="4686300"/>
            <a:ext cx="4906963" cy="4440238"/>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33AADFF9-F7DE-4D98-A5F3-B9E372525D6B}"/>
              </a:ext>
            </a:extLst>
          </p:cNvPr>
          <p:cNvSpPr>
            <a:spLocks noGrp="1" noChangeArrowheads="1"/>
          </p:cNvSpPr>
          <p:nvPr>
            <p:ph type="ftr" sz="quarter" idx="4"/>
          </p:nvPr>
        </p:nvSpPr>
        <p:spPr bwMode="auto">
          <a:xfrm>
            <a:off x="-1588" y="9374188"/>
            <a:ext cx="2900363" cy="493712"/>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panose="020B0604020202020204" pitchFamily="34" charset="0"/>
                <a:cs typeface="+mn-cs"/>
              </a:defRPr>
            </a:lvl1pPr>
          </a:lstStyle>
          <a:p>
            <a:pPr>
              <a:defRPr/>
            </a:pPr>
            <a:endParaRPr lang="en-US" altLang="en-US"/>
          </a:p>
        </p:txBody>
      </p:sp>
      <p:sp>
        <p:nvSpPr>
          <p:cNvPr id="2055" name="Rectangle 7">
            <a:extLst>
              <a:ext uri="{FF2B5EF4-FFF2-40B4-BE49-F238E27FC236}">
                <a16:creationId xmlns:a16="http://schemas.microsoft.com/office/drawing/2014/main" id="{F209EFE8-DD7C-411A-AEDA-D8836E8D2F78}"/>
              </a:ext>
            </a:extLst>
          </p:cNvPr>
          <p:cNvSpPr>
            <a:spLocks noGrp="1" noChangeArrowheads="1"/>
          </p:cNvSpPr>
          <p:nvPr>
            <p:ph type="sldNum" sz="quarter" idx="5"/>
          </p:nvPr>
        </p:nvSpPr>
        <p:spPr bwMode="auto">
          <a:xfrm>
            <a:off x="3792538" y="9374188"/>
            <a:ext cx="2900362" cy="493712"/>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cs typeface="+mn-cs"/>
              </a:defRPr>
            </a:lvl1pPr>
          </a:lstStyle>
          <a:p>
            <a:pPr>
              <a:defRPr/>
            </a:pPr>
            <a:fld id="{50831DFD-3688-4375-AF40-0AB1B81665B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cs typeface="Arial" panose="020B0604020202020204" pitchFamily="34" charset="0"/>
              </a:defRPr>
            </a:lvl1pPr>
            <a:lvl2pPr marL="742950" indent="-285750" defTabSz="922338">
              <a:defRPr sz="2400">
                <a:solidFill>
                  <a:schemeClr val="tx1"/>
                </a:solidFill>
                <a:latin typeface="Verdana" panose="020B0604030504040204" pitchFamily="34" charset="0"/>
                <a:cs typeface="Arial" panose="020B0604020202020204" pitchFamily="34" charset="0"/>
              </a:defRPr>
            </a:lvl2pPr>
            <a:lvl3pPr marL="1143000" indent="-228600" defTabSz="922338">
              <a:defRPr sz="2400">
                <a:solidFill>
                  <a:schemeClr val="tx1"/>
                </a:solidFill>
                <a:latin typeface="Verdana" panose="020B0604030504040204" pitchFamily="34" charset="0"/>
                <a:cs typeface="Arial" panose="020B0604020202020204" pitchFamily="34" charset="0"/>
              </a:defRPr>
            </a:lvl3pPr>
            <a:lvl4pPr marL="1600200" indent="-228600" defTabSz="922338">
              <a:defRPr sz="2400">
                <a:solidFill>
                  <a:schemeClr val="tx1"/>
                </a:solidFill>
                <a:latin typeface="Verdana" panose="020B0604030504040204" pitchFamily="34" charset="0"/>
                <a:cs typeface="Arial" panose="020B0604020202020204" pitchFamily="34" charset="0"/>
              </a:defRPr>
            </a:lvl4pPr>
            <a:lvl5pPr marL="2057400" indent="-228600" defTabSz="922338">
              <a:defRPr sz="2400">
                <a:solidFill>
                  <a:schemeClr val="tx1"/>
                </a:solidFill>
                <a:latin typeface="Verdana" panose="020B0604030504040204" pitchFamily="34" charset="0"/>
                <a:cs typeface="Arial" panose="020B060402020202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fld id="{A66AE4E5-B653-4AAB-AC75-C331A58836B5}"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ChangeArrowheads="1" noTextEdit="1"/>
          </p:cNvSpPr>
          <p:nvPr>
            <p:ph type="sldImg"/>
          </p:nvPr>
        </p:nvSpPr>
        <p:spPr>
          <a:ln/>
        </p:spPr>
      </p:sp>
      <p:sp>
        <p:nvSpPr>
          <p:cNvPr id="2765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This slide shows the format of abstract class and abstract method.</a:t>
            </a:r>
          </a:p>
          <a:p>
            <a:r>
              <a:rPr lang="en-US" altLang="en-US">
                <a:latin typeface="Arial" panose="020B0604020202020204" pitchFamily="34" charset="0"/>
              </a:rPr>
              <a:t>An abstract class can still have properties and other methods just like what you have learnt in the last few weeks. On top of these, it may contain one or more abstract methods.</a:t>
            </a:r>
          </a:p>
          <a:p>
            <a:r>
              <a:rPr lang="en-US" altLang="en-US">
                <a:latin typeface="Arial" panose="020B0604020202020204" pitchFamily="34" charset="0"/>
              </a:rPr>
              <a:t>If a class contains an abstract method, this class must be an abstract class.</a:t>
            </a:r>
          </a:p>
        </p:txBody>
      </p:sp>
      <p:sp>
        <p:nvSpPr>
          <p:cNvPr id="4" name="Slide Number Placeholder 3">
            <a:extLst>
              <a:ext uri="{FF2B5EF4-FFF2-40B4-BE49-F238E27FC236}">
                <a16:creationId xmlns:a16="http://schemas.microsoft.com/office/drawing/2014/main" id="{F1CD8F6A-31BF-45DC-BDA0-84934C3E1730}"/>
              </a:ext>
            </a:extLst>
          </p:cNvPr>
          <p:cNvSpPr>
            <a:spLocks noGrp="1"/>
          </p:cNvSpPr>
          <p:nvPr>
            <p:ph type="sldNum" sz="quarter" idx="5"/>
          </p:nvPr>
        </p:nvSpPr>
        <p:spPr/>
        <p:txBody>
          <a:bodyPr/>
          <a:lstStyle/>
          <a:p>
            <a:pPr>
              <a:defRPr/>
            </a:pPr>
            <a:fld id="{F12CF9CF-B4CA-4118-98B5-D4D3F1EB6A24}" type="slidenum">
              <a:rPr lang="en-GB" altLang="en-US" smtClean="0"/>
              <a:pPr>
                <a:defRPr/>
              </a:pPr>
              <a:t>11</a:t>
            </a:fld>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a:ln/>
        </p:spPr>
      </p:sp>
      <p:sp>
        <p:nvSpPr>
          <p:cNvPr id="2969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This slide shows an example of Shape class that is defined as abstract class with an abstract method FindArea()</a:t>
            </a:r>
          </a:p>
        </p:txBody>
      </p:sp>
      <p:sp>
        <p:nvSpPr>
          <p:cNvPr id="4" name="Slide Number Placeholder 3"/>
          <p:cNvSpPr>
            <a:spLocks noGrp="1"/>
          </p:cNvSpPr>
          <p:nvPr>
            <p:ph type="sldNum" sz="quarter" idx="5"/>
          </p:nvPr>
        </p:nvSpPr>
        <p:spPr/>
        <p:txBody>
          <a:bodyPr/>
          <a:lstStyle/>
          <a:p>
            <a:pPr>
              <a:defRPr/>
            </a:pPr>
            <a:fld id="{FEFD5103-B6B4-49DD-B84B-A89C443EF02F}" type="slidenum">
              <a:rPr lang="en-GB" altLang="en-US" smtClean="0"/>
              <a:pPr>
                <a:defRPr/>
              </a:pPr>
              <a:t>12</a:t>
            </a:fld>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ChangeArrowheads="1" noTextEdit="1"/>
          </p:cNvSpPr>
          <p:nvPr>
            <p:ph type="sldImg"/>
          </p:nvPr>
        </p:nvSpPr>
        <p:spPr>
          <a:ln/>
        </p:spPr>
      </p:sp>
      <p:sp>
        <p:nvSpPr>
          <p:cNvPr id="3174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 the shape class that is defined as an abstract class, the FindArea() method is defined as an abstract method. This ensures that all the non-abstract  subclasses override the method. That is, Circle class has its own FindArea(), Square class also has its own. In the future if we add in a few more subclasses, each of these subclasses will have their own FindArea() methods too.</a:t>
            </a:r>
          </a:p>
        </p:txBody>
      </p:sp>
      <p:sp>
        <p:nvSpPr>
          <p:cNvPr id="4" name="Slide Number Placeholder 3">
            <a:extLst>
              <a:ext uri="{FF2B5EF4-FFF2-40B4-BE49-F238E27FC236}">
                <a16:creationId xmlns:a16="http://schemas.microsoft.com/office/drawing/2014/main" id="{8A0B7236-6ED2-41D3-9E4C-EEF972EEA849}"/>
              </a:ext>
            </a:extLst>
          </p:cNvPr>
          <p:cNvSpPr>
            <a:spLocks noGrp="1"/>
          </p:cNvSpPr>
          <p:nvPr>
            <p:ph type="sldNum" sz="quarter" idx="5"/>
          </p:nvPr>
        </p:nvSpPr>
        <p:spPr/>
        <p:txBody>
          <a:bodyPr/>
          <a:lstStyle/>
          <a:p>
            <a:pPr>
              <a:defRPr/>
            </a:pPr>
            <a:fld id="{292F9B5C-8960-4CBB-948E-81E082E5CC48}" type="slidenum">
              <a:rPr lang="en-GB" altLang="en-US" smtClean="0"/>
              <a:pPr>
                <a:defRPr/>
              </a:pPr>
              <a:t>13</a:t>
            </a:fld>
            <a:endParaRPr lang="en-GB"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ChangeArrowheads="1" noTextEdit="1"/>
          </p:cNvSpPr>
          <p:nvPr>
            <p:ph type="sldImg"/>
          </p:nvPr>
        </p:nvSpPr>
        <p:spPr>
          <a:ln/>
        </p:spPr>
      </p:sp>
      <p:sp>
        <p:nvSpPr>
          <p:cNvPr id="3379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There are two types of classes, concrete and abstract. A class that is not abstract is known as concrete class. The classes that we have been writing before this lesson are all concrete classes.</a:t>
            </a:r>
          </a:p>
          <a:p>
            <a:r>
              <a:rPr lang="en-US" altLang="en-US">
                <a:latin typeface="Arial" panose="020B0604020202020204" pitchFamily="34" charset="0"/>
              </a:rPr>
              <a:t>All concrete classes can be instantiated, that is, object of the class can be created. </a:t>
            </a:r>
          </a:p>
          <a:p>
            <a:r>
              <a:rPr lang="en-US" altLang="en-US">
                <a:latin typeface="Arial" panose="020B0604020202020204" pitchFamily="34" charset="0"/>
              </a:rPr>
              <a:t>However, abstract class cannot be instantiated. Hence, new Shape() will cause a syntax error even if you pass in correct arguments.</a:t>
            </a:r>
          </a:p>
        </p:txBody>
      </p:sp>
      <p:sp>
        <p:nvSpPr>
          <p:cNvPr id="4" name="Slide Number Placeholder 3">
            <a:extLst>
              <a:ext uri="{FF2B5EF4-FFF2-40B4-BE49-F238E27FC236}">
                <a16:creationId xmlns:a16="http://schemas.microsoft.com/office/drawing/2014/main" id="{2ADB6A28-3D4F-4492-BFC5-05D5A83F7F99}"/>
              </a:ext>
            </a:extLst>
          </p:cNvPr>
          <p:cNvSpPr>
            <a:spLocks noGrp="1"/>
          </p:cNvSpPr>
          <p:nvPr>
            <p:ph type="sldNum" sz="quarter" idx="5"/>
          </p:nvPr>
        </p:nvSpPr>
        <p:spPr/>
        <p:txBody>
          <a:bodyPr/>
          <a:lstStyle/>
          <a:p>
            <a:pPr>
              <a:defRPr/>
            </a:pPr>
            <a:fld id="{F0F829CF-06BA-4A75-BAB9-DE45E90FCBE7}" type="slidenum">
              <a:rPr lang="en-GB" altLang="en-US" smtClean="0"/>
              <a:pPr>
                <a:defRPr/>
              </a:pPr>
              <a:t>14</a:t>
            </a:fld>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ChangeArrowheads="1" noTextEdit="1"/>
          </p:cNvSpPr>
          <p:nvPr>
            <p:ph type="sldImg"/>
          </p:nvPr>
        </p:nvSpPr>
        <p:spPr>
          <a:ln/>
        </p:spPr>
      </p:sp>
      <p:sp>
        <p:nvSpPr>
          <p:cNvPr id="3584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Some of you may be wondering, how to use an abstract class if I cannot create objects from it.</a:t>
            </a:r>
          </a:p>
          <a:p>
            <a:r>
              <a:rPr lang="en-US" altLang="en-US">
                <a:latin typeface="Arial" panose="020B0604020202020204" pitchFamily="34" charset="0"/>
              </a:rPr>
              <a:t>Well, you can inherit it!</a:t>
            </a:r>
          </a:p>
          <a:p>
            <a:r>
              <a:rPr lang="en-US" altLang="en-US">
                <a:latin typeface="Arial" panose="020B0604020202020204" pitchFamily="34" charset="0"/>
              </a:rPr>
              <a:t>E.g. you want to define 2 classes that have a lot of common attributes and behaviors. To prevent duplication, you put all the common attributes and behaviors in a superclass and write these 2 classes as subclasses to inherit from the superclass. As you do not want to create any object from this superclass, we define this superclass as abstract class.</a:t>
            </a:r>
          </a:p>
          <a:p>
            <a:r>
              <a:rPr lang="en-US" altLang="en-US">
                <a:latin typeface="Arial" panose="020B0604020202020204" pitchFamily="34" charset="0"/>
              </a:rPr>
              <a:t>Take NPal as an example. The system keeps track of both staff and student records. Staff and students are both type of Person, they have a lot of common attributes and behaviors. Hence the system could have a Person class as an abstract class that is inherited by two subclasses, Staff and Student.</a:t>
            </a:r>
          </a:p>
        </p:txBody>
      </p:sp>
      <p:sp>
        <p:nvSpPr>
          <p:cNvPr id="4" name="Slide Number Placeholder 3">
            <a:extLst>
              <a:ext uri="{FF2B5EF4-FFF2-40B4-BE49-F238E27FC236}">
                <a16:creationId xmlns:a16="http://schemas.microsoft.com/office/drawing/2014/main" id="{E4C61592-068B-43DF-8CDA-4B2E46FC5617}"/>
              </a:ext>
            </a:extLst>
          </p:cNvPr>
          <p:cNvSpPr>
            <a:spLocks noGrp="1"/>
          </p:cNvSpPr>
          <p:nvPr>
            <p:ph type="sldNum" sz="quarter" idx="5"/>
          </p:nvPr>
        </p:nvSpPr>
        <p:spPr/>
        <p:txBody>
          <a:bodyPr/>
          <a:lstStyle/>
          <a:p>
            <a:pPr>
              <a:defRPr/>
            </a:pPr>
            <a:fld id="{58A86A06-E688-44D2-8C28-1D6BBD9D58FF}" type="slidenum">
              <a:rPr lang="en-GB" altLang="en-US" smtClean="0"/>
              <a:pPr>
                <a:defRPr/>
              </a:pPr>
              <a:t>15</a:t>
            </a:fld>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ChangeArrowheads="1" noTextEdit="1"/>
          </p:cNvSpPr>
          <p:nvPr>
            <p:ph type="sldImg"/>
          </p:nvPr>
        </p:nvSpPr>
        <p:spPr>
          <a:ln/>
        </p:spPr>
      </p:sp>
      <p:sp>
        <p:nvSpPr>
          <p:cNvPr id="3789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next few slides provide a demo of the ShapeApp.</a:t>
            </a:r>
          </a:p>
        </p:txBody>
      </p:sp>
      <p:sp>
        <p:nvSpPr>
          <p:cNvPr id="4" name="Slide Number Placeholder 3">
            <a:extLst>
              <a:ext uri="{FF2B5EF4-FFF2-40B4-BE49-F238E27FC236}">
                <a16:creationId xmlns:a16="http://schemas.microsoft.com/office/drawing/2014/main" id="{E7A3AA01-6E79-4EA3-B277-460A9B1EC9F4}"/>
              </a:ext>
            </a:extLst>
          </p:cNvPr>
          <p:cNvSpPr>
            <a:spLocks noGrp="1"/>
          </p:cNvSpPr>
          <p:nvPr>
            <p:ph type="sldNum" sz="quarter" idx="5"/>
          </p:nvPr>
        </p:nvSpPr>
        <p:spPr/>
        <p:txBody>
          <a:bodyPr/>
          <a:lstStyle/>
          <a:p>
            <a:pPr>
              <a:defRPr/>
            </a:pPr>
            <a:fld id="{E0567C05-721F-4EBE-9A91-116644ABA783}" type="slidenum">
              <a:rPr lang="en-GB" altLang="en-US" smtClean="0"/>
              <a:pPr>
                <a:defRPr/>
              </a:pPr>
              <a:t>16</a:t>
            </a:fld>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ChangeArrowheads="1" noTextEdit="1"/>
          </p:cNvSpPr>
          <p:nvPr>
            <p:ph type="sldImg"/>
          </p:nvPr>
        </p:nvSpPr>
        <p:spPr>
          <a:ln/>
        </p:spPr>
      </p:sp>
      <p:sp>
        <p:nvSpPr>
          <p:cNvPr id="3993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implementation of the Shape class is given here. Take note that it is defined as an abstract class with an abstract method FindArea().</a:t>
            </a:r>
          </a:p>
        </p:txBody>
      </p:sp>
      <p:sp>
        <p:nvSpPr>
          <p:cNvPr id="4" name="Slide Number Placeholder 3">
            <a:extLst>
              <a:ext uri="{FF2B5EF4-FFF2-40B4-BE49-F238E27FC236}">
                <a16:creationId xmlns:a16="http://schemas.microsoft.com/office/drawing/2014/main" id="{6920378D-4EE4-46ED-94DC-2D168AB6379B}"/>
              </a:ext>
            </a:extLst>
          </p:cNvPr>
          <p:cNvSpPr>
            <a:spLocks noGrp="1"/>
          </p:cNvSpPr>
          <p:nvPr>
            <p:ph type="sldNum" sz="quarter" idx="5"/>
          </p:nvPr>
        </p:nvSpPr>
        <p:spPr/>
        <p:txBody>
          <a:bodyPr/>
          <a:lstStyle/>
          <a:p>
            <a:pPr>
              <a:defRPr/>
            </a:pPr>
            <a:fld id="{9320F304-92B8-4EAB-AF2E-4457AFF8574E}" type="slidenum">
              <a:rPr lang="en-GB" altLang="en-US" smtClean="0"/>
              <a:pPr>
                <a:defRPr/>
              </a:pPr>
              <a:t>17</a:t>
            </a:fld>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p:nvPr>
        </p:nvSpPr>
        <p:spPr>
          <a:ln/>
        </p:spPr>
      </p:sp>
      <p:sp>
        <p:nvSpPr>
          <p:cNvPr id="4198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implementation of the Circle class is given here. Circle class is defined as subclass of Shape class. It has to override the FindArea() method.</a:t>
            </a:r>
          </a:p>
          <a:p>
            <a:r>
              <a:rPr lang="en-US" altLang="en-US">
                <a:latin typeface="Arial" panose="020B0604020202020204" pitchFamily="34" charset="0"/>
              </a:rPr>
              <a:t>Note that in the constructor, it invokes the superclass constructor passing in the string literal “Circle” as the value for type and the variable c as the value for color.</a:t>
            </a:r>
          </a:p>
        </p:txBody>
      </p:sp>
      <p:sp>
        <p:nvSpPr>
          <p:cNvPr id="4" name="Slide Number Placeholder 3">
            <a:extLst>
              <a:ext uri="{FF2B5EF4-FFF2-40B4-BE49-F238E27FC236}">
                <a16:creationId xmlns:a16="http://schemas.microsoft.com/office/drawing/2014/main" id="{2A02273C-C4DA-4A53-85A3-14750B60FB5F}"/>
              </a:ext>
            </a:extLst>
          </p:cNvPr>
          <p:cNvSpPr>
            <a:spLocks noGrp="1"/>
          </p:cNvSpPr>
          <p:nvPr>
            <p:ph type="sldNum" sz="quarter" idx="5"/>
          </p:nvPr>
        </p:nvSpPr>
        <p:spPr/>
        <p:txBody>
          <a:bodyPr/>
          <a:lstStyle/>
          <a:p>
            <a:pPr>
              <a:defRPr/>
            </a:pPr>
            <a:fld id="{08ADEDD8-83D0-4EC2-8D1D-DEE9F51FB34D}" type="slidenum">
              <a:rPr lang="en-GB" altLang="en-US" smtClean="0"/>
              <a:pPr>
                <a:defRPr/>
              </a:pPr>
              <a:t>18</a:t>
            </a:fld>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ChangeArrowheads="1" noTextEdit="1"/>
          </p:cNvSpPr>
          <p:nvPr>
            <p:ph type="sldImg"/>
          </p:nvPr>
        </p:nvSpPr>
        <p:spPr>
          <a:ln/>
        </p:spPr>
      </p:sp>
      <p:sp>
        <p:nvSpPr>
          <p:cNvPr id="4403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implementation of the Square class is given here. Same as Circle class, Square class is also defined as subclass of Shape class hence it has to override the FindArea() method.</a:t>
            </a:r>
          </a:p>
          <a:p>
            <a:r>
              <a:rPr lang="en-US" altLang="en-US">
                <a:latin typeface="Arial" panose="020B0604020202020204" pitchFamily="34" charset="0"/>
              </a:rPr>
              <a:t>Note that in the constructor, it invokes the superclass constructor passing in the string literal “Square” as the value for type and the variable c as the value for color.</a:t>
            </a: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4" name="Slide Number Placeholder 3">
            <a:extLst>
              <a:ext uri="{FF2B5EF4-FFF2-40B4-BE49-F238E27FC236}">
                <a16:creationId xmlns:a16="http://schemas.microsoft.com/office/drawing/2014/main" id="{4474AF66-BB2B-44E0-97AE-EBE81619227F}"/>
              </a:ext>
            </a:extLst>
          </p:cNvPr>
          <p:cNvSpPr>
            <a:spLocks noGrp="1"/>
          </p:cNvSpPr>
          <p:nvPr>
            <p:ph type="sldNum" sz="quarter" idx="5"/>
          </p:nvPr>
        </p:nvSpPr>
        <p:spPr/>
        <p:txBody>
          <a:bodyPr/>
          <a:lstStyle/>
          <a:p>
            <a:pPr>
              <a:defRPr/>
            </a:pPr>
            <a:fld id="{ECF73311-BDCC-4D95-A1B6-84805B18F03D}" type="slidenum">
              <a:rPr lang="en-GB" altLang="en-US" smtClean="0"/>
              <a:pPr>
                <a:defRPr/>
              </a:pPr>
              <a:t>19</a:t>
            </a:fld>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ChangeArrowheads="1" noTextEdit="1"/>
          </p:cNvSpPr>
          <p:nvPr>
            <p:ph type="sldImg"/>
          </p:nvPr>
        </p:nvSpPr>
        <p:spPr>
          <a:ln/>
        </p:spPr>
      </p:sp>
      <p:sp>
        <p:nvSpPr>
          <p:cNvPr id="4608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This is a simple Program class that creates 1 Circle object and 2 Square objects. The objects are added into the List called shapeList. It then uses a loop to iterate over each element in the List, display the detail of each object together with the area.</a:t>
            </a:r>
          </a:p>
        </p:txBody>
      </p:sp>
      <p:sp>
        <p:nvSpPr>
          <p:cNvPr id="4" name="Slide Number Placeholder 3">
            <a:extLst>
              <a:ext uri="{FF2B5EF4-FFF2-40B4-BE49-F238E27FC236}">
                <a16:creationId xmlns:a16="http://schemas.microsoft.com/office/drawing/2014/main" id="{E7C9C79D-AE45-4AAC-8FA8-47B5A8F561E7}"/>
              </a:ext>
            </a:extLst>
          </p:cNvPr>
          <p:cNvSpPr>
            <a:spLocks noGrp="1"/>
          </p:cNvSpPr>
          <p:nvPr>
            <p:ph type="sldNum" sz="quarter" idx="5"/>
          </p:nvPr>
        </p:nvSpPr>
        <p:spPr/>
        <p:txBody>
          <a:bodyPr/>
          <a:lstStyle/>
          <a:p>
            <a:pPr>
              <a:defRPr/>
            </a:pPr>
            <a:fld id="{28FC7C13-C615-496E-9D28-FBEF05F8499B}" type="slidenum">
              <a:rPr lang="en-GB" altLang="en-US" smtClean="0"/>
              <a:pPr>
                <a:defRPr/>
              </a:pPr>
              <a:t>20</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CD253252-9032-47DB-9767-27E556AA90AB}"/>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kumimoji="1" sz="2000">
                <a:solidFill>
                  <a:schemeClr val="tx1"/>
                </a:solidFill>
                <a:latin typeface="Courier New" panose="02070309020205020404" pitchFamily="49" charset="0"/>
              </a:defRPr>
            </a:lvl1pPr>
            <a:lvl2pPr marL="742950" indent="-285750" defTabSz="922338">
              <a:defRPr kumimoji="1" sz="2000">
                <a:solidFill>
                  <a:schemeClr val="tx1"/>
                </a:solidFill>
                <a:latin typeface="Courier New" panose="02070309020205020404" pitchFamily="49" charset="0"/>
              </a:defRPr>
            </a:lvl2pPr>
            <a:lvl3pPr marL="1143000" indent="-228600" defTabSz="922338">
              <a:defRPr kumimoji="1" sz="2000">
                <a:solidFill>
                  <a:schemeClr val="tx1"/>
                </a:solidFill>
                <a:latin typeface="Courier New" panose="02070309020205020404" pitchFamily="49" charset="0"/>
              </a:defRPr>
            </a:lvl3pPr>
            <a:lvl4pPr marL="1600200" indent="-228600" defTabSz="922338">
              <a:defRPr kumimoji="1" sz="2000">
                <a:solidFill>
                  <a:schemeClr val="tx1"/>
                </a:solidFill>
                <a:latin typeface="Courier New" panose="02070309020205020404" pitchFamily="49" charset="0"/>
              </a:defRPr>
            </a:lvl4pPr>
            <a:lvl5pPr marL="2057400" indent="-228600" defTabSz="922338">
              <a:defRPr kumimoji="1" sz="2000">
                <a:solidFill>
                  <a:schemeClr val="tx1"/>
                </a:solidFill>
                <a:latin typeface="Courier New" panose="02070309020205020404" pitchFamily="49" charset="0"/>
              </a:defRPr>
            </a:lvl5pPr>
            <a:lvl6pPr marL="2514600" indent="-228600" defTabSz="922338" eaLnBrk="0" fontAlgn="base" hangingPunct="0">
              <a:spcBef>
                <a:spcPct val="0"/>
              </a:spcBef>
              <a:spcAft>
                <a:spcPct val="0"/>
              </a:spcAft>
              <a:defRPr kumimoji="1" sz="2000">
                <a:solidFill>
                  <a:schemeClr val="tx1"/>
                </a:solidFill>
                <a:latin typeface="Courier New" panose="02070309020205020404" pitchFamily="49" charset="0"/>
              </a:defRPr>
            </a:lvl6pPr>
            <a:lvl7pPr marL="2971800" indent="-228600" defTabSz="922338" eaLnBrk="0" fontAlgn="base" hangingPunct="0">
              <a:spcBef>
                <a:spcPct val="0"/>
              </a:spcBef>
              <a:spcAft>
                <a:spcPct val="0"/>
              </a:spcAft>
              <a:defRPr kumimoji="1" sz="2000">
                <a:solidFill>
                  <a:schemeClr val="tx1"/>
                </a:solidFill>
                <a:latin typeface="Courier New" panose="02070309020205020404" pitchFamily="49" charset="0"/>
              </a:defRPr>
            </a:lvl7pPr>
            <a:lvl8pPr marL="3429000" indent="-228600" defTabSz="922338" eaLnBrk="0" fontAlgn="base" hangingPunct="0">
              <a:spcBef>
                <a:spcPct val="0"/>
              </a:spcBef>
              <a:spcAft>
                <a:spcPct val="0"/>
              </a:spcAft>
              <a:defRPr kumimoji="1" sz="2000">
                <a:solidFill>
                  <a:schemeClr val="tx1"/>
                </a:solidFill>
                <a:latin typeface="Courier New" panose="02070309020205020404" pitchFamily="49" charset="0"/>
              </a:defRPr>
            </a:lvl8pPr>
            <a:lvl9pPr marL="3886200" indent="-228600" defTabSz="922338" eaLnBrk="0" fontAlgn="base" hangingPunct="0">
              <a:spcBef>
                <a:spcPct val="0"/>
              </a:spcBef>
              <a:spcAft>
                <a:spcPct val="0"/>
              </a:spcAft>
              <a:defRPr kumimoji="1" sz="2000">
                <a:solidFill>
                  <a:schemeClr val="tx1"/>
                </a:solidFill>
                <a:latin typeface="Courier New" panose="02070309020205020404" pitchFamily="49" charset="0"/>
              </a:defRPr>
            </a:lvl9pPr>
          </a:lstStyle>
          <a:p>
            <a:pPr>
              <a:defRPr/>
            </a:pPr>
            <a:fld id="{96C1A6BE-8908-4C1C-B0E2-E6C88A410386}" type="slidenum">
              <a:rPr kumimoji="0" lang="en-GB" altLang="en-US" sz="1000" smtClean="0">
                <a:latin typeface="Arial" panose="020B0604020202020204" pitchFamily="34" charset="0"/>
              </a:rPr>
              <a:pPr>
                <a:defRPr/>
              </a:pPr>
              <a:t>2</a:t>
            </a:fld>
            <a:endParaRPr kumimoji="0" lang="en-GB" altLang="en-US" sz="1000">
              <a:latin typeface="Arial" panose="020B0604020202020204" pitchFamily="34"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Welcome to the lecture. In this lecture you will learn about abstract classes and interfaces. At the end of this lecture, you will be able to </a:t>
            </a:r>
            <a:r>
              <a:rPr lang="en-SG" altLang="en-US">
                <a:latin typeface="Segoe UI" panose="020B0502040204020203" pitchFamily="34" charset="0"/>
                <a:cs typeface="Segoe UI" panose="020B0502040204020203" pitchFamily="34" charset="0"/>
              </a:rPr>
              <a:t>describe what are abstract classes, discuss what are abstract methods and implement abstract classes. Last but not least, you will be able to describe what are interfaces and </a:t>
            </a:r>
            <a:r>
              <a:rPr lang="en-US" altLang="en-US">
                <a:latin typeface="Segoe UI" panose="020B0502040204020203" pitchFamily="34" charset="0"/>
                <a:cs typeface="Segoe UI" panose="020B0502040204020203" pitchFamily="34" charset="0"/>
              </a:rPr>
              <a:t>use interfaces in C#.</a:t>
            </a:r>
            <a:endParaRPr lang="en-US" altLang="en-US">
              <a:latin typeface="Arial" panose="020B0604020202020204" pitchFamily="34" charset="0"/>
            </a:endParaRPr>
          </a:p>
          <a:p>
            <a:endParaRPr lang="zh-CN"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ChangeArrowheads="1" noTextEdit="1"/>
          </p:cNvSpPr>
          <p:nvPr>
            <p:ph type="sldImg"/>
          </p:nvPr>
        </p:nvSpPr>
        <p:spPr>
          <a:ln/>
        </p:spPr>
      </p:sp>
      <p:sp>
        <p:nvSpPr>
          <p:cNvPr id="4813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Quiz time!</a:t>
            </a:r>
          </a:p>
          <a:p>
            <a:endParaRPr lang="en-US" altLang="en-US">
              <a:latin typeface="Arial" panose="020B0604020202020204" pitchFamily="34" charset="0"/>
            </a:endParaRPr>
          </a:p>
        </p:txBody>
      </p:sp>
      <p:sp>
        <p:nvSpPr>
          <p:cNvPr id="4" name="Slide Number Placeholder 3">
            <a:extLst>
              <a:ext uri="{FF2B5EF4-FFF2-40B4-BE49-F238E27FC236}">
                <a16:creationId xmlns:a16="http://schemas.microsoft.com/office/drawing/2014/main" id="{D61F0AF7-4122-4424-AA7B-3E8C5D1B9513}"/>
              </a:ext>
            </a:extLst>
          </p:cNvPr>
          <p:cNvSpPr>
            <a:spLocks noGrp="1"/>
          </p:cNvSpPr>
          <p:nvPr>
            <p:ph type="sldNum" sz="quarter" idx="5"/>
          </p:nvPr>
        </p:nvSpPr>
        <p:spPr/>
        <p:txBody>
          <a:bodyPr/>
          <a:lstStyle/>
          <a:p>
            <a:pPr>
              <a:defRPr/>
            </a:pPr>
            <a:fld id="{B5083FCD-2EB7-4F57-BA54-6C440964F279}" type="slidenum">
              <a:rPr lang="en-GB" altLang="en-US" smtClean="0"/>
              <a:pPr>
                <a:defRPr/>
              </a:pPr>
              <a:t>21</a:t>
            </a:fld>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ChangeArrowheads="1" noTextEdit="1"/>
          </p:cNvSpPr>
          <p:nvPr>
            <p:ph type="sldImg"/>
          </p:nvPr>
        </p:nvSpPr>
        <p:spPr>
          <a:ln/>
        </p:spPr>
      </p:sp>
      <p:sp>
        <p:nvSpPr>
          <p:cNvPr id="5017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Study the code in these 4 questions. Are you able to identify which question has error? </a:t>
            </a:r>
          </a:p>
        </p:txBody>
      </p:sp>
      <p:sp>
        <p:nvSpPr>
          <p:cNvPr id="4" name="Slide Number Placeholder 3">
            <a:extLst>
              <a:ext uri="{FF2B5EF4-FFF2-40B4-BE49-F238E27FC236}">
                <a16:creationId xmlns:a16="http://schemas.microsoft.com/office/drawing/2014/main" id="{D9D1775C-6426-4413-A23D-B56391BE5002}"/>
              </a:ext>
            </a:extLst>
          </p:cNvPr>
          <p:cNvSpPr>
            <a:spLocks noGrp="1"/>
          </p:cNvSpPr>
          <p:nvPr>
            <p:ph type="sldNum" sz="quarter" idx="5"/>
          </p:nvPr>
        </p:nvSpPr>
        <p:spPr/>
        <p:txBody>
          <a:bodyPr/>
          <a:lstStyle/>
          <a:p>
            <a:pPr>
              <a:defRPr/>
            </a:pPr>
            <a:fld id="{30947D84-95E4-4190-9B99-5208D7B28387}" type="slidenum">
              <a:rPr lang="en-GB" altLang="en-US" smtClean="0"/>
              <a:pPr>
                <a:defRPr/>
              </a:pPr>
              <a:t>22</a:t>
            </a:fld>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85150D97-301A-4404-A00B-7C2166283BE2}"/>
              </a:ext>
            </a:extLst>
          </p:cNvPr>
          <p:cNvSpPr>
            <a:spLocks noGrp="1"/>
          </p:cNvSpPr>
          <p:nvPr>
            <p:ph type="body" idx="1"/>
          </p:nvPr>
        </p:nvSpPr>
        <p:spPr/>
        <p:txBody>
          <a:bodyPr/>
          <a:lstStyle/>
          <a:p>
            <a:pPr indent="-609600">
              <a:buClr>
                <a:srgbClr val="0000FF"/>
              </a:buClr>
              <a:buFont typeface="Wingdings" panose="05000000000000000000" pitchFamily="2" charset="2"/>
              <a:buNone/>
              <a:defRPr/>
            </a:pPr>
            <a:r>
              <a:rPr lang="en-US" altLang="en-US" dirty="0">
                <a:latin typeface="Arial" panose="020B0604020202020204" pitchFamily="34" charset="0"/>
                <a:cs typeface="Arial" panose="020B0604020202020204" pitchFamily="34" charset="0"/>
              </a:rPr>
              <a:t>An</a:t>
            </a:r>
            <a:r>
              <a:rPr lang="en-US" altLang="en-US" dirty="0">
                <a:solidFill>
                  <a:srgbClr val="0000FF"/>
                </a:solidFill>
                <a:latin typeface="Arial" panose="020B0604020202020204" pitchFamily="34" charset="0"/>
                <a:cs typeface="Arial" panose="020B0604020202020204" pitchFamily="34" charset="0"/>
              </a:rPr>
              <a:t> </a:t>
            </a:r>
            <a:r>
              <a:rPr lang="en-US" altLang="en-US" dirty="0">
                <a:solidFill>
                  <a:srgbClr val="FF0000"/>
                </a:solidFill>
                <a:latin typeface="Arial" panose="020B0604020202020204" pitchFamily="34" charset="0"/>
                <a:cs typeface="Arial" panose="020B0604020202020204" pitchFamily="34" charset="0"/>
              </a:rPr>
              <a:t>interface</a:t>
            </a:r>
            <a:r>
              <a:rPr lang="en-US" altLang="en-US" dirty="0">
                <a:solidFill>
                  <a:srgbClr val="0000FF"/>
                </a:solidFill>
                <a:latin typeface="Arial" panose="020B0604020202020204" pitchFamily="34" charset="0"/>
                <a:cs typeface="Arial" panose="020B0604020202020204" pitchFamily="34" charset="0"/>
              </a:rPr>
              <a:t> </a:t>
            </a:r>
            <a:r>
              <a:rPr lang="en-US" dirty="0"/>
              <a:t>contains definitions for a group of related functionalities that a concrete class must implement. It </a:t>
            </a:r>
            <a:r>
              <a:rPr lang="en-US" altLang="en-US" dirty="0"/>
              <a:t>is a </a:t>
            </a:r>
            <a:r>
              <a:rPr lang="en-US" altLang="en-US" dirty="0">
                <a:solidFill>
                  <a:srgbClr val="FF0000"/>
                </a:solidFill>
              </a:rPr>
              <a:t>template</a:t>
            </a:r>
            <a:r>
              <a:rPr lang="en-US" altLang="en-US" dirty="0"/>
              <a:t> that specifies what must be in a class that implements the interface. It is somewhat like an abstract class and it cannot be instantiated. </a:t>
            </a:r>
            <a:r>
              <a:rPr lang="en-US" dirty="0"/>
              <a:t>A class can implement multiple interfaces, but a class can only inherit from a single class. </a:t>
            </a:r>
            <a:endParaRPr lang="en-US" altLang="en-US" dirty="0"/>
          </a:p>
          <a:p>
            <a:pPr>
              <a:spcBef>
                <a:spcPts val="1200"/>
              </a:spcBef>
              <a:buClr>
                <a:srgbClr val="660033"/>
              </a:buClr>
              <a:buFont typeface="Arial" panose="020B0604020202020204" pitchFamily="34" charset="0"/>
              <a:buNone/>
              <a:defRPr/>
            </a:pPr>
            <a:r>
              <a:rPr lang="en-US" altLang="en-US" dirty="0">
                <a:latin typeface="Arial" panose="020B0604020202020204" pitchFamily="34" charset="0"/>
                <a:cs typeface="Arial" panose="020B0604020202020204" pitchFamily="34" charset="0"/>
              </a:rPr>
              <a:t>An</a:t>
            </a:r>
            <a:r>
              <a:rPr lang="en-US" altLang="en-US" dirty="0">
                <a:solidFill>
                  <a:srgbClr val="0000FF"/>
                </a:solidFill>
                <a:latin typeface="Arial" panose="020B0604020202020204" pitchFamily="34" charset="0"/>
                <a:cs typeface="Arial" panose="020B0604020202020204" pitchFamily="34" charset="0"/>
              </a:rPr>
              <a:t> </a:t>
            </a:r>
            <a:r>
              <a:rPr lang="en-US" altLang="en-US" dirty="0">
                <a:solidFill>
                  <a:srgbClr val="FF0000"/>
                </a:solidFill>
                <a:latin typeface="Arial" panose="020B0604020202020204" pitchFamily="34" charset="0"/>
                <a:cs typeface="Arial" panose="020B0604020202020204" pitchFamily="34" charset="0"/>
              </a:rPr>
              <a:t>interface</a:t>
            </a:r>
            <a:r>
              <a:rPr lang="en-US" altLang="en-US" dirty="0">
                <a:solidFill>
                  <a:srgbClr val="0000FF"/>
                </a:solidFill>
                <a:latin typeface="Arial" panose="020B0604020202020204" pitchFamily="34" charset="0"/>
                <a:cs typeface="Arial" panose="020B0604020202020204" pitchFamily="34" charset="0"/>
              </a:rPr>
              <a:t> </a:t>
            </a:r>
            <a:r>
              <a:rPr lang="en-US" altLang="en-US" dirty="0"/>
              <a:t>is defined by using the keyword </a:t>
            </a:r>
            <a:r>
              <a:rPr lang="en-US" altLang="en-US" dirty="0">
                <a:solidFill>
                  <a:srgbClr val="FF0000"/>
                </a:solidFill>
              </a:rPr>
              <a:t>interface.</a:t>
            </a:r>
          </a:p>
          <a:p>
            <a:pPr>
              <a:defRPr/>
            </a:pPr>
            <a:endParaRPr lang="en-US" dirty="0"/>
          </a:p>
        </p:txBody>
      </p:sp>
      <p:sp>
        <p:nvSpPr>
          <p:cNvPr id="4" name="Slide Number Placeholder 3">
            <a:extLst>
              <a:ext uri="{FF2B5EF4-FFF2-40B4-BE49-F238E27FC236}">
                <a16:creationId xmlns:a16="http://schemas.microsoft.com/office/drawing/2014/main" id="{D05D7E54-68BB-491A-9352-742FC80574F6}"/>
              </a:ext>
            </a:extLst>
          </p:cNvPr>
          <p:cNvSpPr>
            <a:spLocks noGrp="1"/>
          </p:cNvSpPr>
          <p:nvPr>
            <p:ph type="sldNum" sz="quarter" idx="5"/>
          </p:nvPr>
        </p:nvSpPr>
        <p:spPr/>
        <p:txBody>
          <a:bodyPr/>
          <a:lstStyle/>
          <a:p>
            <a:pPr>
              <a:defRPr/>
            </a:pPr>
            <a:fld id="{2DAF495F-4429-436C-A32B-30F432DF8536}" type="slidenum">
              <a:rPr lang="en-GB" altLang="en-US" smtClean="0"/>
              <a:pPr>
                <a:defRPr/>
              </a:pPr>
              <a:t>24</a:t>
            </a:fld>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ChangeArrowheads="1" noTextEdit="1"/>
          </p:cNvSpPr>
          <p:nvPr>
            <p:ph type="sldImg"/>
          </p:nvPr>
        </p:nvSpPr>
        <p:spPr>
          <a:ln/>
        </p:spPr>
      </p:sp>
      <p:sp>
        <p:nvSpPr>
          <p:cNvPr id="5529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This slide shows the format of an interface. All methods written in the interface are public abstract methods thus the keywords public and abstract are not required</a:t>
            </a:r>
          </a:p>
        </p:txBody>
      </p:sp>
      <p:sp>
        <p:nvSpPr>
          <p:cNvPr id="4" name="Slide Number Placeholder 3">
            <a:extLst>
              <a:ext uri="{FF2B5EF4-FFF2-40B4-BE49-F238E27FC236}">
                <a16:creationId xmlns:a16="http://schemas.microsoft.com/office/drawing/2014/main" id="{D3936E94-C7BF-44E0-988C-6360C1CD2106}"/>
              </a:ext>
            </a:extLst>
          </p:cNvPr>
          <p:cNvSpPr>
            <a:spLocks noGrp="1"/>
          </p:cNvSpPr>
          <p:nvPr>
            <p:ph type="sldNum" sz="quarter" idx="5"/>
          </p:nvPr>
        </p:nvSpPr>
        <p:spPr/>
        <p:txBody>
          <a:bodyPr/>
          <a:lstStyle/>
          <a:p>
            <a:pPr>
              <a:defRPr/>
            </a:pPr>
            <a:fld id="{D3870AE1-028D-436D-9228-1B44819F2D0D}" type="slidenum">
              <a:rPr lang="en-GB" altLang="en-US" smtClean="0"/>
              <a:pPr>
                <a:defRPr/>
              </a:pPr>
              <a:t>25</a:t>
            </a:fld>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99EC07B3-E54B-4DA6-A0DB-686C36BB26A8}"/>
              </a:ext>
            </a:extLst>
          </p:cNvPr>
          <p:cNvSpPr>
            <a:spLocks noGrp="1"/>
          </p:cNvSpPr>
          <p:nvPr>
            <p:ph type="body" idx="1"/>
          </p:nvPr>
        </p:nvSpPr>
        <p:spPr/>
        <p:txBody>
          <a:bodyPr/>
          <a:lstStyle/>
          <a:p>
            <a:pPr>
              <a:defRPr/>
            </a:pPr>
            <a:r>
              <a:rPr lang="en-US" dirty="0"/>
              <a:t>The </a:t>
            </a:r>
            <a:r>
              <a:rPr lang="en-US" dirty="0" err="1"/>
              <a:t>IComparable</a:t>
            </a:r>
            <a:r>
              <a:rPr lang="en-US" dirty="0"/>
              <a:t> interface is provided in C# </a:t>
            </a:r>
            <a:r>
              <a:rPr lang="en-SG" kern="0" dirty="0">
                <a:solidFill>
                  <a:srgbClr val="660033"/>
                </a:solidFill>
                <a:latin typeface="Arial" panose="020B0604020202020204" pitchFamily="34" charset="0"/>
                <a:cs typeface="Arial" panose="020B0604020202020204" pitchFamily="34" charset="0"/>
              </a:rPr>
              <a:t>for any</a:t>
            </a:r>
            <a:r>
              <a:rPr lang="en-SG" i="1" kern="0" dirty="0">
                <a:solidFill>
                  <a:srgbClr val="660033"/>
                </a:solidFill>
                <a:latin typeface="Arial" panose="020B0604020202020204" pitchFamily="34" charset="0"/>
                <a:cs typeface="Arial" panose="020B0604020202020204" pitchFamily="34" charset="0"/>
              </a:rPr>
              <a:t> </a:t>
            </a:r>
            <a:r>
              <a:rPr lang="en-SG" kern="0" dirty="0">
                <a:solidFill>
                  <a:srgbClr val="660033"/>
                </a:solidFill>
                <a:latin typeface="Arial" panose="020B0604020202020204" pitchFamily="34" charset="0"/>
                <a:cs typeface="Arial" panose="020B0604020202020204" pitchFamily="34" charset="0"/>
              </a:rPr>
              <a:t>Class</a:t>
            </a:r>
            <a:r>
              <a:rPr lang="en-SG" i="1" kern="0" dirty="0">
                <a:solidFill>
                  <a:srgbClr val="660033"/>
                </a:solidFill>
                <a:latin typeface="Arial" panose="020B0604020202020204" pitchFamily="34" charset="0"/>
                <a:cs typeface="Arial" panose="020B0604020202020204" pitchFamily="34" charset="0"/>
              </a:rPr>
              <a:t> </a:t>
            </a:r>
            <a:r>
              <a:rPr lang="en-SG" kern="0" dirty="0">
                <a:solidFill>
                  <a:srgbClr val="660033"/>
                </a:solidFill>
                <a:latin typeface="Arial" panose="020B0604020202020204" pitchFamily="34" charset="0"/>
                <a:cs typeface="Arial" panose="020B0604020202020204" pitchFamily="34" charset="0"/>
              </a:rPr>
              <a:t>whose objects need to be compared so that they can be sorted.</a:t>
            </a:r>
          </a:p>
          <a:p>
            <a:pPr>
              <a:defRPr/>
            </a:pPr>
            <a:r>
              <a:rPr lang="en-SG" kern="0" dirty="0">
                <a:solidFill>
                  <a:srgbClr val="660033"/>
                </a:solidFill>
                <a:latin typeface="Arial" panose="020B0604020202020204" pitchFamily="34" charset="0"/>
                <a:cs typeface="Arial" panose="020B0604020202020204" pitchFamily="34" charset="0"/>
              </a:rPr>
              <a:t>The interface contains an abstract method </a:t>
            </a:r>
            <a:r>
              <a:rPr lang="en-SG" kern="0" dirty="0" err="1">
                <a:solidFill>
                  <a:srgbClr val="660033"/>
                </a:solidFill>
                <a:latin typeface="Arial" panose="020B0604020202020204" pitchFamily="34" charset="0"/>
                <a:cs typeface="Arial" panose="020B0604020202020204" pitchFamily="34" charset="0"/>
              </a:rPr>
              <a:t>CompareTo</a:t>
            </a:r>
            <a:r>
              <a:rPr lang="en-SG" kern="0" dirty="0">
                <a:solidFill>
                  <a:srgbClr val="660033"/>
                </a:solidFill>
                <a:latin typeface="Arial" panose="020B0604020202020204" pitchFamily="34" charset="0"/>
                <a:cs typeface="Arial" panose="020B0604020202020204" pitchFamily="34" charset="0"/>
              </a:rPr>
              <a:t>() thus it</a:t>
            </a:r>
            <a:r>
              <a:rPr lang="en-US" dirty="0"/>
              <a:t> requires the implementing types to define this method, to indicate whether the position of the current object in the sort order is before, after, or the same as a second object of the same type.</a:t>
            </a:r>
          </a:p>
          <a:p>
            <a:pPr>
              <a:defRPr/>
            </a:pPr>
            <a:r>
              <a:rPr lang="en-US" dirty="0"/>
              <a:t>The implementation of the </a:t>
            </a:r>
            <a:r>
              <a:rPr lang="en-US" dirty="0" err="1"/>
              <a:t>CompareTo</a:t>
            </a:r>
            <a:r>
              <a:rPr lang="en-US" dirty="0"/>
              <a:t>() method must return one of the 3 integer values as shown in the table at the bottom of the slide. </a:t>
            </a:r>
          </a:p>
          <a:p>
            <a:pPr>
              <a:defRPr/>
            </a:pPr>
            <a:r>
              <a:rPr lang="en-US" dirty="0"/>
              <a:t>We will learn how to use it later.</a:t>
            </a:r>
          </a:p>
        </p:txBody>
      </p:sp>
      <p:sp>
        <p:nvSpPr>
          <p:cNvPr id="4" name="Slide Number Placeholder 3">
            <a:extLst>
              <a:ext uri="{FF2B5EF4-FFF2-40B4-BE49-F238E27FC236}">
                <a16:creationId xmlns:a16="http://schemas.microsoft.com/office/drawing/2014/main" id="{B7D60751-0E04-46A4-BE8D-A5C364E4EE27}"/>
              </a:ext>
            </a:extLst>
          </p:cNvPr>
          <p:cNvSpPr>
            <a:spLocks noGrp="1"/>
          </p:cNvSpPr>
          <p:nvPr>
            <p:ph type="sldNum" sz="quarter" idx="5"/>
          </p:nvPr>
        </p:nvSpPr>
        <p:spPr/>
        <p:txBody>
          <a:bodyPr/>
          <a:lstStyle/>
          <a:p>
            <a:pPr>
              <a:defRPr/>
            </a:pPr>
            <a:fld id="{6AD215CD-46C6-4816-A286-D027F02D45B1}" type="slidenum">
              <a:rPr lang="en-GB" altLang="en-US" smtClean="0"/>
              <a:pPr>
                <a:defRPr/>
              </a:pPr>
              <a:t>26</a:t>
            </a:fld>
            <a:endParaRPr lang="en-GB"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C4C6475F-C25E-4A30-9A4C-A8972D52AEDA}"/>
              </a:ext>
            </a:extLst>
          </p:cNvPr>
          <p:cNvSpPr>
            <a:spLocks noGrp="1"/>
          </p:cNvSpPr>
          <p:nvPr>
            <p:ph type="body" idx="1"/>
          </p:nvPr>
        </p:nvSpPr>
        <p:spPr/>
        <p:txBody>
          <a:bodyPr/>
          <a:lstStyle/>
          <a:p>
            <a:pPr>
              <a:defRPr/>
            </a:pPr>
            <a:r>
              <a:rPr lang="en-US" dirty="0"/>
              <a:t>The </a:t>
            </a:r>
            <a:r>
              <a:rPr lang="en-US" dirty="0" err="1"/>
              <a:t>IEquatable</a:t>
            </a:r>
            <a:r>
              <a:rPr lang="en-US" dirty="0"/>
              <a:t> interface is provided in C# </a:t>
            </a:r>
            <a:r>
              <a:rPr lang="en-SG" kern="0" dirty="0">
                <a:solidFill>
                  <a:srgbClr val="660033"/>
                </a:solidFill>
                <a:latin typeface="Arial" panose="020B0604020202020204" pitchFamily="34" charset="0"/>
                <a:cs typeface="Arial" panose="020B0604020202020204" pitchFamily="34" charset="0"/>
              </a:rPr>
              <a:t>for any</a:t>
            </a:r>
            <a:r>
              <a:rPr lang="en-SG" i="1" kern="0" dirty="0">
                <a:solidFill>
                  <a:srgbClr val="660033"/>
                </a:solidFill>
                <a:latin typeface="Arial" panose="020B0604020202020204" pitchFamily="34" charset="0"/>
                <a:cs typeface="Arial" panose="020B0604020202020204" pitchFamily="34" charset="0"/>
              </a:rPr>
              <a:t> </a:t>
            </a:r>
            <a:r>
              <a:rPr lang="en-SG" kern="0" dirty="0">
                <a:solidFill>
                  <a:srgbClr val="660033"/>
                </a:solidFill>
                <a:latin typeface="Arial" panose="020B0604020202020204" pitchFamily="34" charset="0"/>
                <a:cs typeface="Arial" panose="020B0604020202020204" pitchFamily="34" charset="0"/>
              </a:rPr>
              <a:t>Class</a:t>
            </a:r>
            <a:r>
              <a:rPr lang="en-SG" i="1" kern="0" dirty="0">
                <a:solidFill>
                  <a:srgbClr val="660033"/>
                </a:solidFill>
                <a:latin typeface="Arial" panose="020B0604020202020204" pitchFamily="34" charset="0"/>
                <a:cs typeface="Arial" panose="020B0604020202020204" pitchFamily="34" charset="0"/>
              </a:rPr>
              <a:t> </a:t>
            </a:r>
            <a:r>
              <a:rPr lang="en-SG" kern="0" dirty="0">
                <a:solidFill>
                  <a:srgbClr val="660033"/>
                </a:solidFill>
                <a:latin typeface="Arial" panose="020B0604020202020204" pitchFamily="34" charset="0"/>
                <a:cs typeface="Arial" panose="020B0604020202020204" pitchFamily="34" charset="0"/>
              </a:rPr>
              <a:t>whose objects need to be checked if they are the same.</a:t>
            </a:r>
          </a:p>
          <a:p>
            <a:pPr>
              <a:defRPr/>
            </a:pPr>
            <a:r>
              <a:rPr lang="en-SG" kern="0" dirty="0">
                <a:solidFill>
                  <a:srgbClr val="660033"/>
                </a:solidFill>
                <a:latin typeface="Arial" panose="020B0604020202020204" pitchFamily="34" charset="0"/>
                <a:cs typeface="Arial" panose="020B0604020202020204" pitchFamily="34" charset="0"/>
              </a:rPr>
              <a:t>The interface contains an abstract method Equals() thus it</a:t>
            </a:r>
            <a:r>
              <a:rPr lang="en-US" dirty="0"/>
              <a:t> requires the implementing types to define this method, to indicate whether an object of the class equals to another object of the same class. </a:t>
            </a:r>
          </a:p>
          <a:p>
            <a:pPr>
              <a:defRPr/>
            </a:pPr>
            <a:r>
              <a:rPr lang="en-US" dirty="0"/>
              <a:t>The implementation of the Equals() method must return either true or false as shown in the table at the bottom of the slide. </a:t>
            </a:r>
          </a:p>
          <a:p>
            <a:pPr>
              <a:defRPr/>
            </a:pPr>
            <a:r>
              <a:rPr lang="en-US" dirty="0"/>
              <a:t>We will learn how to use it later.</a:t>
            </a:r>
          </a:p>
          <a:p>
            <a:pPr>
              <a:defRPr/>
            </a:pPr>
            <a:endParaRPr lang="en-US" dirty="0"/>
          </a:p>
        </p:txBody>
      </p:sp>
      <p:sp>
        <p:nvSpPr>
          <p:cNvPr id="4" name="Slide Number Placeholder 3">
            <a:extLst>
              <a:ext uri="{FF2B5EF4-FFF2-40B4-BE49-F238E27FC236}">
                <a16:creationId xmlns:a16="http://schemas.microsoft.com/office/drawing/2014/main" id="{E77EC8ED-64A8-4A40-9971-417848806CD1}"/>
              </a:ext>
            </a:extLst>
          </p:cNvPr>
          <p:cNvSpPr>
            <a:spLocks noGrp="1"/>
          </p:cNvSpPr>
          <p:nvPr>
            <p:ph type="sldNum" sz="quarter" idx="5"/>
          </p:nvPr>
        </p:nvSpPr>
        <p:spPr/>
        <p:txBody>
          <a:bodyPr/>
          <a:lstStyle/>
          <a:p>
            <a:pPr>
              <a:defRPr/>
            </a:pPr>
            <a:fld id="{E52157F4-9E05-4651-AB85-6838BFEBAC8B}" type="slidenum">
              <a:rPr lang="en-GB" altLang="en-US" smtClean="0"/>
              <a:pPr>
                <a:defRPr/>
              </a:pPr>
              <a:t>27</a:t>
            </a:fld>
            <a:endParaRPr lang="en-GB"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ChangeArrowheads="1" noTextEdit="1"/>
          </p:cNvSpPr>
          <p:nvPr>
            <p:ph type="sldImg"/>
          </p:nvPr>
        </p:nvSpPr>
        <p:spPr>
          <a:ln/>
        </p:spPr>
      </p:sp>
      <p:sp>
        <p:nvSpPr>
          <p:cNvPr id="6144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To use an interface, first the class must implement the interface using   : InterfaceName, </a:t>
            </a:r>
            <a:r>
              <a:rPr lang="en-US" altLang="en-US">
                <a:latin typeface="Arial" panose="020B0604020202020204" pitchFamily="34" charset="0"/>
                <a:cs typeface="Arial" panose="020B0604020202020204" pitchFamily="34" charset="0"/>
              </a:rPr>
              <a:t>similar to inheriting from super class. </a:t>
            </a:r>
          </a:p>
          <a:p>
            <a:r>
              <a:rPr lang="en-US" altLang="en-US">
                <a:latin typeface="Arial" panose="020B0604020202020204" pitchFamily="34" charset="0"/>
                <a:cs typeface="Arial" panose="020B0604020202020204" pitchFamily="34" charset="0"/>
              </a:rPr>
              <a:t>Then all the methods in the interface must be defined in the class. Any method that do not have any code should still be defined but leave it empty.</a:t>
            </a:r>
            <a:endParaRPr lang="en-US" altLang="en-US">
              <a:latin typeface="Arial" panose="020B0604020202020204" pitchFamily="34" charset="0"/>
            </a:endParaRPr>
          </a:p>
        </p:txBody>
      </p:sp>
      <p:sp>
        <p:nvSpPr>
          <p:cNvPr id="4" name="Slide Number Placeholder 3">
            <a:extLst>
              <a:ext uri="{FF2B5EF4-FFF2-40B4-BE49-F238E27FC236}">
                <a16:creationId xmlns:a16="http://schemas.microsoft.com/office/drawing/2014/main" id="{387FE229-9197-45EA-8F89-CFE6F47B8BCF}"/>
              </a:ext>
            </a:extLst>
          </p:cNvPr>
          <p:cNvSpPr>
            <a:spLocks noGrp="1"/>
          </p:cNvSpPr>
          <p:nvPr>
            <p:ph type="sldNum" sz="quarter" idx="5"/>
          </p:nvPr>
        </p:nvSpPr>
        <p:spPr/>
        <p:txBody>
          <a:bodyPr/>
          <a:lstStyle/>
          <a:p>
            <a:pPr>
              <a:defRPr/>
            </a:pPr>
            <a:fld id="{45E6556D-A772-426B-BB47-74130DC31D1F}" type="slidenum">
              <a:rPr lang="en-GB" altLang="en-US" smtClean="0"/>
              <a:pPr>
                <a:defRPr/>
              </a:pPr>
              <a:t>28</a:t>
            </a:fld>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ChangeArrowheads="1" noTextEdit="1"/>
          </p:cNvSpPr>
          <p:nvPr>
            <p:ph type="sldImg"/>
          </p:nvPr>
        </p:nvSpPr>
        <p:spPr>
          <a:ln/>
        </p:spPr>
      </p:sp>
      <p:sp>
        <p:nvSpPr>
          <p:cNvPr id="6349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next two slides show an example of how we can make use of IComparable interface in the SalesEmployee class.</a:t>
            </a:r>
          </a:p>
        </p:txBody>
      </p:sp>
      <p:sp>
        <p:nvSpPr>
          <p:cNvPr id="4" name="Slide Number Placeholder 3">
            <a:extLst>
              <a:ext uri="{FF2B5EF4-FFF2-40B4-BE49-F238E27FC236}">
                <a16:creationId xmlns:a16="http://schemas.microsoft.com/office/drawing/2014/main" id="{C3FB074D-2256-4802-962A-F10EF28E055E}"/>
              </a:ext>
            </a:extLst>
          </p:cNvPr>
          <p:cNvSpPr>
            <a:spLocks noGrp="1"/>
          </p:cNvSpPr>
          <p:nvPr>
            <p:ph type="sldNum" sz="quarter" idx="5"/>
          </p:nvPr>
        </p:nvSpPr>
        <p:spPr/>
        <p:txBody>
          <a:bodyPr/>
          <a:lstStyle/>
          <a:p>
            <a:pPr>
              <a:defRPr/>
            </a:pPr>
            <a:fld id="{025D554B-7774-4D8C-AC78-30CDDF29F052}" type="slidenum">
              <a:rPr lang="en-GB" altLang="en-US" smtClean="0"/>
              <a:pPr>
                <a:defRPr/>
              </a:pPr>
              <a:t>29</a:t>
            </a:fld>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ChangeArrowheads="1" noTextEdit="1"/>
          </p:cNvSpPr>
          <p:nvPr>
            <p:ph type="sldImg"/>
          </p:nvPr>
        </p:nvSpPr>
        <p:spPr>
          <a:ln/>
        </p:spPr>
      </p:sp>
      <p:sp>
        <p:nvSpPr>
          <p:cNvPr id="6553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header of the class shows that it implements the IComparable interface. Other than all the necessary properties and methods that you need to define in the class, we also define the CompareTo() method to compare the id of the objects.</a:t>
            </a:r>
          </a:p>
        </p:txBody>
      </p:sp>
      <p:sp>
        <p:nvSpPr>
          <p:cNvPr id="4" name="Slide Number Placeholder 3">
            <a:extLst>
              <a:ext uri="{FF2B5EF4-FFF2-40B4-BE49-F238E27FC236}">
                <a16:creationId xmlns:a16="http://schemas.microsoft.com/office/drawing/2014/main" id="{063DD0A0-EE6F-43E6-B38D-068EF556961F}"/>
              </a:ext>
            </a:extLst>
          </p:cNvPr>
          <p:cNvSpPr>
            <a:spLocks noGrp="1"/>
          </p:cNvSpPr>
          <p:nvPr>
            <p:ph type="sldNum" sz="quarter" idx="5"/>
          </p:nvPr>
        </p:nvSpPr>
        <p:spPr/>
        <p:txBody>
          <a:bodyPr/>
          <a:lstStyle/>
          <a:p>
            <a:pPr>
              <a:defRPr/>
            </a:pPr>
            <a:fld id="{34F0E14B-867D-4DDD-ACD4-6355877F7C84}" type="slidenum">
              <a:rPr lang="en-GB" altLang="en-US" smtClean="0"/>
              <a:pPr>
                <a:defRPr/>
              </a:pPr>
              <a:t>30</a:t>
            </a:fld>
            <a:endParaRPr lang="en-GB"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ChangeArrowheads="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program class created 3 SalesEmployee objects and add them into the list. It then calls the Sort() method which sorts the elements in the entire list using the default comparer to sort the employees by their id and display them.</a:t>
            </a:r>
          </a:p>
        </p:txBody>
      </p:sp>
      <p:sp>
        <p:nvSpPr>
          <p:cNvPr id="4" name="Slide Number Placeholder 3">
            <a:extLst>
              <a:ext uri="{FF2B5EF4-FFF2-40B4-BE49-F238E27FC236}">
                <a16:creationId xmlns:a16="http://schemas.microsoft.com/office/drawing/2014/main" id="{CE4DC5E7-E478-46CA-B0A5-2C5B8B86D62D}"/>
              </a:ext>
            </a:extLst>
          </p:cNvPr>
          <p:cNvSpPr>
            <a:spLocks noGrp="1"/>
          </p:cNvSpPr>
          <p:nvPr>
            <p:ph type="sldNum" sz="quarter" idx="5"/>
          </p:nvPr>
        </p:nvSpPr>
        <p:spPr/>
        <p:txBody>
          <a:bodyPr/>
          <a:lstStyle/>
          <a:p>
            <a:pPr>
              <a:defRPr/>
            </a:pPr>
            <a:fld id="{6C9AF44D-C70E-4260-B9C3-4337491893F9}" type="slidenum">
              <a:rPr lang="en-GB" altLang="en-US" smtClean="0"/>
              <a:pPr>
                <a:defRPr/>
              </a:pPr>
              <a:t>31</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91F3788-0572-4CEC-9094-62E575A73D7F}"/>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kumimoji="1" sz="2000">
                <a:solidFill>
                  <a:schemeClr val="tx1"/>
                </a:solidFill>
                <a:latin typeface="Courier New" panose="02070309020205020404" pitchFamily="49" charset="0"/>
              </a:defRPr>
            </a:lvl1pPr>
            <a:lvl2pPr marL="742950" indent="-285750" defTabSz="922338">
              <a:defRPr kumimoji="1" sz="2000">
                <a:solidFill>
                  <a:schemeClr val="tx1"/>
                </a:solidFill>
                <a:latin typeface="Courier New" panose="02070309020205020404" pitchFamily="49" charset="0"/>
              </a:defRPr>
            </a:lvl2pPr>
            <a:lvl3pPr marL="1143000" indent="-228600" defTabSz="922338">
              <a:defRPr kumimoji="1" sz="2000">
                <a:solidFill>
                  <a:schemeClr val="tx1"/>
                </a:solidFill>
                <a:latin typeface="Courier New" panose="02070309020205020404" pitchFamily="49" charset="0"/>
              </a:defRPr>
            </a:lvl3pPr>
            <a:lvl4pPr marL="1600200" indent="-228600" defTabSz="922338">
              <a:defRPr kumimoji="1" sz="2000">
                <a:solidFill>
                  <a:schemeClr val="tx1"/>
                </a:solidFill>
                <a:latin typeface="Courier New" panose="02070309020205020404" pitchFamily="49" charset="0"/>
              </a:defRPr>
            </a:lvl4pPr>
            <a:lvl5pPr marL="2057400" indent="-228600" defTabSz="922338">
              <a:defRPr kumimoji="1" sz="2000">
                <a:solidFill>
                  <a:schemeClr val="tx1"/>
                </a:solidFill>
                <a:latin typeface="Courier New" panose="02070309020205020404" pitchFamily="49" charset="0"/>
              </a:defRPr>
            </a:lvl5pPr>
            <a:lvl6pPr marL="2514600" indent="-228600" defTabSz="922338" eaLnBrk="0" fontAlgn="base" hangingPunct="0">
              <a:spcBef>
                <a:spcPct val="0"/>
              </a:spcBef>
              <a:spcAft>
                <a:spcPct val="0"/>
              </a:spcAft>
              <a:defRPr kumimoji="1" sz="2000">
                <a:solidFill>
                  <a:schemeClr val="tx1"/>
                </a:solidFill>
                <a:latin typeface="Courier New" panose="02070309020205020404" pitchFamily="49" charset="0"/>
              </a:defRPr>
            </a:lvl6pPr>
            <a:lvl7pPr marL="2971800" indent="-228600" defTabSz="922338" eaLnBrk="0" fontAlgn="base" hangingPunct="0">
              <a:spcBef>
                <a:spcPct val="0"/>
              </a:spcBef>
              <a:spcAft>
                <a:spcPct val="0"/>
              </a:spcAft>
              <a:defRPr kumimoji="1" sz="2000">
                <a:solidFill>
                  <a:schemeClr val="tx1"/>
                </a:solidFill>
                <a:latin typeface="Courier New" panose="02070309020205020404" pitchFamily="49" charset="0"/>
              </a:defRPr>
            </a:lvl7pPr>
            <a:lvl8pPr marL="3429000" indent="-228600" defTabSz="922338" eaLnBrk="0" fontAlgn="base" hangingPunct="0">
              <a:spcBef>
                <a:spcPct val="0"/>
              </a:spcBef>
              <a:spcAft>
                <a:spcPct val="0"/>
              </a:spcAft>
              <a:defRPr kumimoji="1" sz="2000">
                <a:solidFill>
                  <a:schemeClr val="tx1"/>
                </a:solidFill>
                <a:latin typeface="Courier New" panose="02070309020205020404" pitchFamily="49" charset="0"/>
              </a:defRPr>
            </a:lvl8pPr>
            <a:lvl9pPr marL="3886200" indent="-228600" defTabSz="922338" eaLnBrk="0" fontAlgn="base" hangingPunct="0">
              <a:spcBef>
                <a:spcPct val="0"/>
              </a:spcBef>
              <a:spcAft>
                <a:spcPct val="0"/>
              </a:spcAft>
              <a:defRPr kumimoji="1" sz="2000">
                <a:solidFill>
                  <a:schemeClr val="tx1"/>
                </a:solidFill>
                <a:latin typeface="Courier New" panose="02070309020205020404" pitchFamily="49" charset="0"/>
              </a:defRPr>
            </a:lvl9pPr>
          </a:lstStyle>
          <a:p>
            <a:pPr>
              <a:defRPr/>
            </a:pPr>
            <a:fld id="{B47745C1-59F0-48F1-813A-150E812E1A81}" type="slidenum">
              <a:rPr kumimoji="0" lang="en-GB" altLang="en-US" sz="1000" smtClean="0">
                <a:latin typeface="Arial" panose="020B0604020202020204" pitchFamily="34" charset="0"/>
              </a:rPr>
              <a:pPr>
                <a:defRPr/>
              </a:pPr>
              <a:t>3</a:t>
            </a:fld>
            <a:endParaRPr kumimoji="0" lang="en-GB" altLang="en-US" sz="1000">
              <a:latin typeface="Arial" panose="020B0604020202020204" pitchFamily="34"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Let us look at one example before we learn abstract classes.</a:t>
            </a:r>
          </a:p>
          <a:p>
            <a:r>
              <a:rPr lang="en-US" altLang="en-US">
                <a:latin typeface="Arial" panose="020B0604020202020204" pitchFamily="34" charset="0"/>
              </a:rPr>
              <a:t>We have a Shape class that simulate all types of shapes. It has 2 attributes, type to record the type of the shape (e.g. Circle) and color (e.g. yellow), of course to record the color of the shape.</a:t>
            </a:r>
          </a:p>
          <a:p>
            <a:r>
              <a:rPr lang="en-US" altLang="en-US">
                <a:latin typeface="Arial" panose="020B0604020202020204" pitchFamily="34" charset="0"/>
              </a:rPr>
              <a:t>Shape class has 2 subclasses, Circle and Square. Circle has an attribute radius while Square has an attribute length. We’d like to find the area for any objects of these classes thus we defined the FindArea() method in both classes.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ChangeArrowheads="1" noTextEdit="1"/>
          </p:cNvSpPr>
          <p:nvPr>
            <p:ph type="sldImg"/>
          </p:nvPr>
        </p:nvSpPr>
        <p:spPr>
          <a:ln/>
        </p:spPr>
      </p:sp>
      <p:sp>
        <p:nvSpPr>
          <p:cNvPr id="6963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next three slides show an example of how we can make use of IComparable interface and IEquatable interface in the Contact class.</a:t>
            </a:r>
          </a:p>
        </p:txBody>
      </p:sp>
      <p:sp>
        <p:nvSpPr>
          <p:cNvPr id="4" name="Slide Number Placeholder 3">
            <a:extLst>
              <a:ext uri="{FF2B5EF4-FFF2-40B4-BE49-F238E27FC236}">
                <a16:creationId xmlns:a16="http://schemas.microsoft.com/office/drawing/2014/main" id="{52C2A344-70C9-41B9-BC83-060CD6114B58}"/>
              </a:ext>
            </a:extLst>
          </p:cNvPr>
          <p:cNvSpPr>
            <a:spLocks noGrp="1"/>
          </p:cNvSpPr>
          <p:nvPr>
            <p:ph type="sldNum" sz="quarter" idx="5"/>
          </p:nvPr>
        </p:nvSpPr>
        <p:spPr/>
        <p:txBody>
          <a:bodyPr/>
          <a:lstStyle/>
          <a:p>
            <a:pPr>
              <a:defRPr/>
            </a:pPr>
            <a:fld id="{44BC103D-2118-41EF-AAD7-785493B38198}" type="slidenum">
              <a:rPr lang="en-GB" altLang="en-US" smtClean="0"/>
              <a:pPr>
                <a:defRPr/>
              </a:pPr>
              <a:t>32</a:t>
            </a:fld>
            <a:endParaRPr lang="en-GB"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ChangeArrowheads="1" noTextEdit="1"/>
          </p:cNvSpPr>
          <p:nvPr>
            <p:ph type="sldImg"/>
          </p:nvPr>
        </p:nvSpPr>
        <p:spPr>
          <a:ln/>
        </p:spPr>
      </p:sp>
      <p:sp>
        <p:nvSpPr>
          <p:cNvPr id="71683"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header of the class shows that it implements both the IComparable and IEquatable interfaces. Other than all the necessary properties and methods that you need to define in the class, we also define the CompareTo() method to compare the name of the objects and the Equals() method to check whether the name and tel of the two objects are equal.</a:t>
            </a:r>
          </a:p>
          <a:p>
            <a:endParaRPr lang="en-US" altLang="en-US">
              <a:latin typeface="Arial" panose="020B0604020202020204" pitchFamily="34" charset="0"/>
            </a:endParaRPr>
          </a:p>
        </p:txBody>
      </p:sp>
      <p:sp>
        <p:nvSpPr>
          <p:cNvPr id="4" name="Slide Number Placeholder 3">
            <a:extLst>
              <a:ext uri="{FF2B5EF4-FFF2-40B4-BE49-F238E27FC236}">
                <a16:creationId xmlns:a16="http://schemas.microsoft.com/office/drawing/2014/main" id="{42AF8FEE-D65B-43C9-BF47-8081C2A85C1E}"/>
              </a:ext>
            </a:extLst>
          </p:cNvPr>
          <p:cNvSpPr>
            <a:spLocks noGrp="1"/>
          </p:cNvSpPr>
          <p:nvPr>
            <p:ph type="sldNum" sz="quarter" idx="5"/>
          </p:nvPr>
        </p:nvSpPr>
        <p:spPr/>
        <p:txBody>
          <a:bodyPr/>
          <a:lstStyle/>
          <a:p>
            <a:pPr>
              <a:defRPr/>
            </a:pPr>
            <a:fld id="{B54B7B9D-2807-4E4C-A4F7-BC06A2FB081F}" type="slidenum">
              <a:rPr lang="en-GB" altLang="en-US" smtClean="0"/>
              <a:pPr>
                <a:defRPr/>
              </a:pPr>
              <a:t>33</a:t>
            </a:fld>
            <a:endParaRPr lang="en-GB"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ChangeArrowheads="1" noTextEdit="1"/>
          </p:cNvSpPr>
          <p:nvPr>
            <p:ph type="sldImg"/>
          </p:nvPr>
        </p:nvSpPr>
        <p:spPr>
          <a:ln/>
        </p:spPr>
      </p:sp>
      <p:sp>
        <p:nvSpPr>
          <p:cNvPr id="7373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program class created 3 Contact objects and add them into the list. It then calls the Sort() method which sorts the elements in the entire list using the default comparer to sort the contacts by their name and display them.</a:t>
            </a:r>
          </a:p>
          <a:p>
            <a:endParaRPr lang="en-US" altLang="en-US">
              <a:latin typeface="Arial" panose="020B0604020202020204" pitchFamily="34" charset="0"/>
            </a:endParaRPr>
          </a:p>
        </p:txBody>
      </p:sp>
      <p:sp>
        <p:nvSpPr>
          <p:cNvPr id="4" name="Slide Number Placeholder 3">
            <a:extLst>
              <a:ext uri="{FF2B5EF4-FFF2-40B4-BE49-F238E27FC236}">
                <a16:creationId xmlns:a16="http://schemas.microsoft.com/office/drawing/2014/main" id="{0E7F418F-C899-4951-B165-12C622813EA1}"/>
              </a:ext>
            </a:extLst>
          </p:cNvPr>
          <p:cNvSpPr>
            <a:spLocks noGrp="1"/>
          </p:cNvSpPr>
          <p:nvPr>
            <p:ph type="sldNum" sz="quarter" idx="5"/>
          </p:nvPr>
        </p:nvSpPr>
        <p:spPr/>
        <p:txBody>
          <a:bodyPr/>
          <a:lstStyle/>
          <a:p>
            <a:pPr>
              <a:defRPr/>
            </a:pPr>
            <a:fld id="{66708494-BAE4-4470-A542-3ABE94FC43E0}" type="slidenum">
              <a:rPr lang="en-GB" altLang="en-US" smtClean="0"/>
              <a:pPr>
                <a:defRPr/>
              </a:pPr>
              <a:t>34</a:t>
            </a:fld>
            <a:endParaRPr lang="en-GB"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ChangeArrowheads="1" noTextEdit="1"/>
          </p:cNvSpPr>
          <p:nvPr>
            <p:ph type="sldImg"/>
          </p:nvPr>
        </p:nvSpPr>
        <p:spPr>
          <a:ln/>
        </p:spPr>
      </p:sp>
      <p:sp>
        <p:nvSpPr>
          <p:cNvPr id="7577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This slide demonstrates how we can make use of the Equals() method to compare whether 2 contacts are equal.</a:t>
            </a:r>
          </a:p>
        </p:txBody>
      </p:sp>
      <p:sp>
        <p:nvSpPr>
          <p:cNvPr id="4" name="Slide Number Placeholder 3">
            <a:extLst>
              <a:ext uri="{FF2B5EF4-FFF2-40B4-BE49-F238E27FC236}">
                <a16:creationId xmlns:a16="http://schemas.microsoft.com/office/drawing/2014/main" id="{07DD10D1-EF8C-4D09-9275-D656166FFF1D}"/>
              </a:ext>
            </a:extLst>
          </p:cNvPr>
          <p:cNvSpPr>
            <a:spLocks noGrp="1"/>
          </p:cNvSpPr>
          <p:nvPr>
            <p:ph type="sldNum" sz="quarter" idx="5"/>
          </p:nvPr>
        </p:nvSpPr>
        <p:spPr/>
        <p:txBody>
          <a:bodyPr/>
          <a:lstStyle/>
          <a:p>
            <a:pPr>
              <a:defRPr/>
            </a:pPr>
            <a:fld id="{91B4BBAC-4612-4360-B156-03AF9809EADB}" type="slidenum">
              <a:rPr lang="en-GB" altLang="en-US" smtClean="0"/>
              <a:pPr>
                <a:defRPr/>
              </a:pPr>
              <a:t>35</a:t>
            </a:fld>
            <a:endParaRPr lang="en-GB"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F3E43FA5-793D-42AF-B89C-93E5513104E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kumimoji="1" sz="2000">
                <a:solidFill>
                  <a:schemeClr val="tx1"/>
                </a:solidFill>
                <a:latin typeface="Courier New" panose="02070309020205020404" pitchFamily="49" charset="0"/>
              </a:defRPr>
            </a:lvl1pPr>
            <a:lvl2pPr marL="742950" indent="-285750" defTabSz="922338">
              <a:defRPr kumimoji="1" sz="2000">
                <a:solidFill>
                  <a:schemeClr val="tx1"/>
                </a:solidFill>
                <a:latin typeface="Courier New" panose="02070309020205020404" pitchFamily="49" charset="0"/>
              </a:defRPr>
            </a:lvl2pPr>
            <a:lvl3pPr marL="1143000" indent="-228600" defTabSz="922338">
              <a:defRPr kumimoji="1" sz="2000">
                <a:solidFill>
                  <a:schemeClr val="tx1"/>
                </a:solidFill>
                <a:latin typeface="Courier New" panose="02070309020205020404" pitchFamily="49" charset="0"/>
              </a:defRPr>
            </a:lvl3pPr>
            <a:lvl4pPr marL="1600200" indent="-228600" defTabSz="922338">
              <a:defRPr kumimoji="1" sz="2000">
                <a:solidFill>
                  <a:schemeClr val="tx1"/>
                </a:solidFill>
                <a:latin typeface="Courier New" panose="02070309020205020404" pitchFamily="49" charset="0"/>
              </a:defRPr>
            </a:lvl4pPr>
            <a:lvl5pPr marL="2057400" indent="-228600" defTabSz="922338">
              <a:defRPr kumimoji="1" sz="2000">
                <a:solidFill>
                  <a:schemeClr val="tx1"/>
                </a:solidFill>
                <a:latin typeface="Courier New" panose="02070309020205020404" pitchFamily="49" charset="0"/>
              </a:defRPr>
            </a:lvl5pPr>
            <a:lvl6pPr marL="2514600" indent="-228600" defTabSz="922338" eaLnBrk="0" fontAlgn="base" hangingPunct="0">
              <a:spcBef>
                <a:spcPct val="0"/>
              </a:spcBef>
              <a:spcAft>
                <a:spcPct val="0"/>
              </a:spcAft>
              <a:defRPr kumimoji="1" sz="2000">
                <a:solidFill>
                  <a:schemeClr val="tx1"/>
                </a:solidFill>
                <a:latin typeface="Courier New" panose="02070309020205020404" pitchFamily="49" charset="0"/>
              </a:defRPr>
            </a:lvl6pPr>
            <a:lvl7pPr marL="2971800" indent="-228600" defTabSz="922338" eaLnBrk="0" fontAlgn="base" hangingPunct="0">
              <a:spcBef>
                <a:spcPct val="0"/>
              </a:spcBef>
              <a:spcAft>
                <a:spcPct val="0"/>
              </a:spcAft>
              <a:defRPr kumimoji="1" sz="2000">
                <a:solidFill>
                  <a:schemeClr val="tx1"/>
                </a:solidFill>
                <a:latin typeface="Courier New" panose="02070309020205020404" pitchFamily="49" charset="0"/>
              </a:defRPr>
            </a:lvl7pPr>
            <a:lvl8pPr marL="3429000" indent="-228600" defTabSz="922338" eaLnBrk="0" fontAlgn="base" hangingPunct="0">
              <a:spcBef>
                <a:spcPct val="0"/>
              </a:spcBef>
              <a:spcAft>
                <a:spcPct val="0"/>
              </a:spcAft>
              <a:defRPr kumimoji="1" sz="2000">
                <a:solidFill>
                  <a:schemeClr val="tx1"/>
                </a:solidFill>
                <a:latin typeface="Courier New" panose="02070309020205020404" pitchFamily="49" charset="0"/>
              </a:defRPr>
            </a:lvl8pPr>
            <a:lvl9pPr marL="3886200" indent="-228600" defTabSz="922338" eaLnBrk="0" fontAlgn="base" hangingPunct="0">
              <a:spcBef>
                <a:spcPct val="0"/>
              </a:spcBef>
              <a:spcAft>
                <a:spcPct val="0"/>
              </a:spcAft>
              <a:defRPr kumimoji="1" sz="2000">
                <a:solidFill>
                  <a:schemeClr val="tx1"/>
                </a:solidFill>
                <a:latin typeface="Courier New" panose="02070309020205020404" pitchFamily="49" charset="0"/>
              </a:defRPr>
            </a:lvl9pPr>
          </a:lstStyle>
          <a:p>
            <a:pPr>
              <a:defRPr/>
            </a:pPr>
            <a:fld id="{954A56FE-117A-4FCF-BAA5-8D6F263FF1EA}" type="slidenum">
              <a:rPr kumimoji="0" lang="en-GB" altLang="en-US" sz="1000" smtClean="0">
                <a:latin typeface="Arial" panose="020B0604020202020204" pitchFamily="34" charset="0"/>
              </a:rPr>
              <a:pPr>
                <a:defRPr/>
              </a:pPr>
              <a:t>36</a:t>
            </a:fld>
            <a:endParaRPr kumimoji="0" lang="en-GB" altLang="en-US" sz="1000">
              <a:latin typeface="Arial" panose="020B0604020202020204"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We have come to the end of this lesson. Do post your questions in MS Teams for discussion if you have any. Thank you and good bye!</a:t>
            </a:r>
          </a:p>
          <a:p>
            <a:endParaRPr lang="zh-CN"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ChangeArrowheads="1" noTextEdit="1"/>
          </p:cNvSpPr>
          <p:nvPr>
            <p:ph type="sldImg"/>
          </p:nvPr>
        </p:nvSpPr>
        <p:spPr>
          <a:ln/>
        </p:spPr>
      </p:sp>
      <p:sp>
        <p:nvSpPr>
          <p:cNvPr id="1433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Recall in the class diagram in the previous slide, we defined the FindArea() method in the super class, Shape . This is needed so that variable of Shape type that either points to Circle object or Square object can call the FindArea() method. However, as Shape is just a generic geometric shape, we do not have a formula to use to find the area. Hence an arbitrary value, say, 1, is returned from the method, as shown in the example here.</a:t>
            </a:r>
          </a:p>
        </p:txBody>
      </p:sp>
      <p:sp>
        <p:nvSpPr>
          <p:cNvPr id="4" name="Slide Number Placeholder 3">
            <a:extLst>
              <a:ext uri="{FF2B5EF4-FFF2-40B4-BE49-F238E27FC236}">
                <a16:creationId xmlns:a16="http://schemas.microsoft.com/office/drawing/2014/main" id="{9DACB4AD-4BB7-4DE8-936D-9792481E567F}"/>
              </a:ext>
            </a:extLst>
          </p:cNvPr>
          <p:cNvSpPr>
            <a:spLocks noGrp="1"/>
          </p:cNvSpPr>
          <p:nvPr>
            <p:ph type="sldNum" sz="quarter" idx="5"/>
          </p:nvPr>
        </p:nvSpPr>
        <p:spPr/>
        <p:txBody>
          <a:bodyPr/>
          <a:lstStyle/>
          <a:p>
            <a:pPr>
              <a:defRPr/>
            </a:pPr>
            <a:fld id="{75C5A11B-0341-47B4-8B80-296282E27693}" type="slidenum">
              <a:rPr lang="en-GB" altLang="en-US" smtClean="0"/>
              <a:pPr>
                <a:defRPr/>
              </a:pPr>
              <a:t>4</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A87C8D0B-9738-49CE-9A09-CA834E789A9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kumimoji="1" sz="2000">
                <a:solidFill>
                  <a:schemeClr val="tx1"/>
                </a:solidFill>
                <a:latin typeface="Courier New" panose="02070309020205020404" pitchFamily="49" charset="0"/>
              </a:defRPr>
            </a:lvl1pPr>
            <a:lvl2pPr marL="742950" indent="-285750" defTabSz="922338">
              <a:defRPr kumimoji="1" sz="2000">
                <a:solidFill>
                  <a:schemeClr val="tx1"/>
                </a:solidFill>
                <a:latin typeface="Courier New" panose="02070309020205020404" pitchFamily="49" charset="0"/>
              </a:defRPr>
            </a:lvl2pPr>
            <a:lvl3pPr marL="1143000" indent="-228600" defTabSz="922338">
              <a:defRPr kumimoji="1" sz="2000">
                <a:solidFill>
                  <a:schemeClr val="tx1"/>
                </a:solidFill>
                <a:latin typeface="Courier New" panose="02070309020205020404" pitchFamily="49" charset="0"/>
              </a:defRPr>
            </a:lvl3pPr>
            <a:lvl4pPr marL="1600200" indent="-228600" defTabSz="922338">
              <a:defRPr kumimoji="1" sz="2000">
                <a:solidFill>
                  <a:schemeClr val="tx1"/>
                </a:solidFill>
                <a:latin typeface="Courier New" panose="02070309020205020404" pitchFamily="49" charset="0"/>
              </a:defRPr>
            </a:lvl4pPr>
            <a:lvl5pPr marL="2057400" indent="-228600" defTabSz="922338">
              <a:defRPr kumimoji="1" sz="2000">
                <a:solidFill>
                  <a:schemeClr val="tx1"/>
                </a:solidFill>
                <a:latin typeface="Courier New" panose="02070309020205020404" pitchFamily="49" charset="0"/>
              </a:defRPr>
            </a:lvl5pPr>
            <a:lvl6pPr marL="2514600" indent="-228600" defTabSz="922338" eaLnBrk="0" fontAlgn="base" hangingPunct="0">
              <a:spcBef>
                <a:spcPct val="0"/>
              </a:spcBef>
              <a:spcAft>
                <a:spcPct val="0"/>
              </a:spcAft>
              <a:defRPr kumimoji="1" sz="2000">
                <a:solidFill>
                  <a:schemeClr val="tx1"/>
                </a:solidFill>
                <a:latin typeface="Courier New" panose="02070309020205020404" pitchFamily="49" charset="0"/>
              </a:defRPr>
            </a:lvl6pPr>
            <a:lvl7pPr marL="2971800" indent="-228600" defTabSz="922338" eaLnBrk="0" fontAlgn="base" hangingPunct="0">
              <a:spcBef>
                <a:spcPct val="0"/>
              </a:spcBef>
              <a:spcAft>
                <a:spcPct val="0"/>
              </a:spcAft>
              <a:defRPr kumimoji="1" sz="2000">
                <a:solidFill>
                  <a:schemeClr val="tx1"/>
                </a:solidFill>
                <a:latin typeface="Courier New" panose="02070309020205020404" pitchFamily="49" charset="0"/>
              </a:defRPr>
            </a:lvl7pPr>
            <a:lvl8pPr marL="3429000" indent="-228600" defTabSz="922338" eaLnBrk="0" fontAlgn="base" hangingPunct="0">
              <a:spcBef>
                <a:spcPct val="0"/>
              </a:spcBef>
              <a:spcAft>
                <a:spcPct val="0"/>
              </a:spcAft>
              <a:defRPr kumimoji="1" sz="2000">
                <a:solidFill>
                  <a:schemeClr val="tx1"/>
                </a:solidFill>
                <a:latin typeface="Courier New" panose="02070309020205020404" pitchFamily="49" charset="0"/>
              </a:defRPr>
            </a:lvl8pPr>
            <a:lvl9pPr marL="3886200" indent="-228600" defTabSz="922338" eaLnBrk="0" fontAlgn="base" hangingPunct="0">
              <a:spcBef>
                <a:spcPct val="0"/>
              </a:spcBef>
              <a:spcAft>
                <a:spcPct val="0"/>
              </a:spcAft>
              <a:defRPr kumimoji="1" sz="2000">
                <a:solidFill>
                  <a:schemeClr val="tx1"/>
                </a:solidFill>
                <a:latin typeface="Courier New" panose="02070309020205020404" pitchFamily="49" charset="0"/>
              </a:defRPr>
            </a:lvl9pPr>
          </a:lstStyle>
          <a:p>
            <a:pPr>
              <a:defRPr/>
            </a:pPr>
            <a:fld id="{54410008-CEF4-4C5C-9F98-D52EF3AA78D6}" type="slidenum">
              <a:rPr kumimoji="0" lang="en-GB" altLang="en-US" sz="1000" smtClean="0">
                <a:latin typeface="Arial" panose="020B0604020202020204" pitchFamily="34" charset="0"/>
              </a:rPr>
              <a:pPr>
                <a:defRPr/>
              </a:pPr>
              <a:t>5</a:t>
            </a:fld>
            <a:endParaRPr kumimoji="0" lang="en-GB" altLang="en-US" sz="1000">
              <a:latin typeface="Arial" panose="020B0604020202020204" pitchFamily="34"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slide shows the full implementation for the 3 classes omitting the constructors and accessor methods in the properties.</a:t>
            </a:r>
          </a:p>
          <a:p>
            <a:r>
              <a:rPr lang="en-US" altLang="en-US" dirty="0">
                <a:latin typeface="Arial" panose="020B0604020202020204" pitchFamily="34" charset="0"/>
              </a:rPr>
              <a:t>The implementation of </a:t>
            </a:r>
            <a:r>
              <a:rPr lang="en-US" altLang="en-US" dirty="0" err="1">
                <a:latin typeface="Arial" panose="020B0604020202020204" pitchFamily="34" charset="0"/>
              </a:rPr>
              <a:t>FindArea</a:t>
            </a:r>
            <a:r>
              <a:rPr lang="en-US" altLang="en-US" dirty="0">
                <a:latin typeface="Arial" panose="020B0604020202020204" pitchFamily="34" charset="0"/>
              </a:rPr>
              <a:t>() method in Shape class is not meaningful as it returns an arbitrary value. You may ask why 1, how about 0, or what about nothing? Well, you have to return a numeric value as the method has a return type of double.</a:t>
            </a:r>
          </a:p>
          <a:p>
            <a:r>
              <a:rPr lang="en-US" altLang="en-US" dirty="0">
                <a:latin typeface="Arial" panose="020B0604020202020204" pitchFamily="34" charset="0"/>
              </a:rPr>
              <a:t>Then how about we don’t define this method at all? Well, if </a:t>
            </a:r>
            <a:r>
              <a:rPr lang="en-US" altLang="en-US" dirty="0" err="1">
                <a:latin typeface="Arial" panose="020B0604020202020204" pitchFamily="34" charset="0"/>
              </a:rPr>
              <a:t>FindArea</a:t>
            </a:r>
            <a:r>
              <a:rPr lang="en-US" altLang="en-US" dirty="0">
                <a:latin typeface="Arial" panose="020B0604020202020204" pitchFamily="34" charset="0"/>
              </a:rPr>
              <a:t>() is not defined in Shape, you can’t call </a:t>
            </a:r>
            <a:r>
              <a:rPr lang="en-US" altLang="en-US" dirty="0" err="1">
                <a:latin typeface="Arial" panose="020B0604020202020204" pitchFamily="34" charset="0"/>
              </a:rPr>
              <a:t>FindArea</a:t>
            </a:r>
            <a:r>
              <a:rPr lang="en-US" altLang="en-US" dirty="0">
                <a:latin typeface="Arial" panose="020B0604020202020204" pitchFamily="34" charset="0"/>
              </a:rPr>
              <a:t>() if your Circle object is being referenced by variable of type Shape.</a:t>
            </a:r>
          </a:p>
          <a:p>
            <a:r>
              <a:rPr lang="en-US" altLang="en-US" dirty="0">
                <a:latin typeface="Arial" panose="020B0604020202020204" pitchFamily="34" charset="0"/>
              </a:rPr>
              <a:t>To prevent the situation of defining a method with an implementation that is not meaningful in a class that do not have any objects of its own, we define the method as abstract method and the class as abstract class. More detail about abstract classes coming up next.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4F5DFCB-A10E-4098-A61D-5A0015470389}"/>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kumimoji="1" sz="2000">
                <a:solidFill>
                  <a:schemeClr val="tx1"/>
                </a:solidFill>
                <a:latin typeface="Courier New" panose="02070309020205020404" pitchFamily="49" charset="0"/>
              </a:defRPr>
            </a:lvl1pPr>
            <a:lvl2pPr marL="742950" indent="-285750" defTabSz="922338">
              <a:defRPr kumimoji="1" sz="2000">
                <a:solidFill>
                  <a:schemeClr val="tx1"/>
                </a:solidFill>
                <a:latin typeface="Courier New" panose="02070309020205020404" pitchFamily="49" charset="0"/>
              </a:defRPr>
            </a:lvl2pPr>
            <a:lvl3pPr marL="1143000" indent="-228600" defTabSz="922338">
              <a:defRPr kumimoji="1" sz="2000">
                <a:solidFill>
                  <a:schemeClr val="tx1"/>
                </a:solidFill>
                <a:latin typeface="Courier New" panose="02070309020205020404" pitchFamily="49" charset="0"/>
              </a:defRPr>
            </a:lvl3pPr>
            <a:lvl4pPr marL="1600200" indent="-228600" defTabSz="922338">
              <a:defRPr kumimoji="1" sz="2000">
                <a:solidFill>
                  <a:schemeClr val="tx1"/>
                </a:solidFill>
                <a:latin typeface="Courier New" panose="02070309020205020404" pitchFamily="49" charset="0"/>
              </a:defRPr>
            </a:lvl4pPr>
            <a:lvl5pPr marL="2057400" indent="-228600" defTabSz="922338">
              <a:defRPr kumimoji="1" sz="2000">
                <a:solidFill>
                  <a:schemeClr val="tx1"/>
                </a:solidFill>
                <a:latin typeface="Courier New" panose="02070309020205020404" pitchFamily="49" charset="0"/>
              </a:defRPr>
            </a:lvl5pPr>
            <a:lvl6pPr marL="2514600" indent="-228600" defTabSz="922338" eaLnBrk="0" fontAlgn="base" hangingPunct="0">
              <a:spcBef>
                <a:spcPct val="0"/>
              </a:spcBef>
              <a:spcAft>
                <a:spcPct val="0"/>
              </a:spcAft>
              <a:defRPr kumimoji="1" sz="2000">
                <a:solidFill>
                  <a:schemeClr val="tx1"/>
                </a:solidFill>
                <a:latin typeface="Courier New" panose="02070309020205020404" pitchFamily="49" charset="0"/>
              </a:defRPr>
            </a:lvl6pPr>
            <a:lvl7pPr marL="2971800" indent="-228600" defTabSz="922338" eaLnBrk="0" fontAlgn="base" hangingPunct="0">
              <a:spcBef>
                <a:spcPct val="0"/>
              </a:spcBef>
              <a:spcAft>
                <a:spcPct val="0"/>
              </a:spcAft>
              <a:defRPr kumimoji="1" sz="2000">
                <a:solidFill>
                  <a:schemeClr val="tx1"/>
                </a:solidFill>
                <a:latin typeface="Courier New" panose="02070309020205020404" pitchFamily="49" charset="0"/>
              </a:defRPr>
            </a:lvl7pPr>
            <a:lvl8pPr marL="3429000" indent="-228600" defTabSz="922338" eaLnBrk="0" fontAlgn="base" hangingPunct="0">
              <a:spcBef>
                <a:spcPct val="0"/>
              </a:spcBef>
              <a:spcAft>
                <a:spcPct val="0"/>
              </a:spcAft>
              <a:defRPr kumimoji="1" sz="2000">
                <a:solidFill>
                  <a:schemeClr val="tx1"/>
                </a:solidFill>
                <a:latin typeface="Courier New" panose="02070309020205020404" pitchFamily="49" charset="0"/>
              </a:defRPr>
            </a:lvl8pPr>
            <a:lvl9pPr marL="3886200" indent="-228600" defTabSz="922338" eaLnBrk="0" fontAlgn="base" hangingPunct="0">
              <a:spcBef>
                <a:spcPct val="0"/>
              </a:spcBef>
              <a:spcAft>
                <a:spcPct val="0"/>
              </a:spcAft>
              <a:defRPr kumimoji="1" sz="2000">
                <a:solidFill>
                  <a:schemeClr val="tx1"/>
                </a:solidFill>
                <a:latin typeface="Courier New" panose="02070309020205020404" pitchFamily="49" charset="0"/>
              </a:defRPr>
            </a:lvl9pPr>
          </a:lstStyle>
          <a:p>
            <a:pPr>
              <a:defRPr/>
            </a:pPr>
            <a:fld id="{DAB963EF-2EBA-4234-94C5-B52D16DAB78C}" type="slidenum">
              <a:rPr kumimoji="0" lang="en-GB" altLang="en-US" sz="1000" smtClean="0">
                <a:latin typeface="Arial" panose="020B0604020202020204" pitchFamily="34" charset="0"/>
              </a:rPr>
              <a:pPr>
                <a:defRPr/>
              </a:pPr>
              <a:t>7</a:t>
            </a:fld>
            <a:endParaRPr kumimoji="0" lang="en-GB" altLang="en-US" sz="1000">
              <a:latin typeface="Arial" panose="020B0604020202020204" pitchFamily="3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Given the class diagram, how does one know that the class is to be implemented as abstract class and the method is to be implemented as abstract method?</a:t>
            </a:r>
          </a:p>
          <a:p>
            <a:r>
              <a:rPr lang="en-US" altLang="en-US">
                <a:latin typeface="Arial" panose="020B0604020202020204" pitchFamily="34" charset="0"/>
              </a:rPr>
              <a:t>Well, for an abstract class, type the class name in italic font style; likewise, for an abstract method, use italic font style to indicate that it is abstract method.</a:t>
            </a:r>
          </a:p>
          <a:p>
            <a:r>
              <a:rPr lang="en-US" altLang="en-US">
                <a:latin typeface="Arial" panose="020B0604020202020204" pitchFamily="34" charset="0"/>
              </a:rPr>
              <a:t>As shown in the class diagram on the slide, we know that Shape class is to be implemented as abstract class and FindArea() method is to be implemented as abstract method.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A596D481-A2B6-497A-A8B1-3CE5CD467868}"/>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kumimoji="1" sz="2000">
                <a:solidFill>
                  <a:schemeClr val="tx1"/>
                </a:solidFill>
                <a:latin typeface="Courier New" panose="02070309020205020404" pitchFamily="49" charset="0"/>
              </a:defRPr>
            </a:lvl1pPr>
            <a:lvl2pPr marL="742950" indent="-285750" defTabSz="922338">
              <a:defRPr kumimoji="1" sz="2000">
                <a:solidFill>
                  <a:schemeClr val="tx1"/>
                </a:solidFill>
                <a:latin typeface="Courier New" panose="02070309020205020404" pitchFamily="49" charset="0"/>
              </a:defRPr>
            </a:lvl2pPr>
            <a:lvl3pPr marL="1143000" indent="-228600" defTabSz="922338">
              <a:defRPr kumimoji="1" sz="2000">
                <a:solidFill>
                  <a:schemeClr val="tx1"/>
                </a:solidFill>
                <a:latin typeface="Courier New" panose="02070309020205020404" pitchFamily="49" charset="0"/>
              </a:defRPr>
            </a:lvl3pPr>
            <a:lvl4pPr marL="1600200" indent="-228600" defTabSz="922338">
              <a:defRPr kumimoji="1" sz="2000">
                <a:solidFill>
                  <a:schemeClr val="tx1"/>
                </a:solidFill>
                <a:latin typeface="Courier New" panose="02070309020205020404" pitchFamily="49" charset="0"/>
              </a:defRPr>
            </a:lvl4pPr>
            <a:lvl5pPr marL="2057400" indent="-228600" defTabSz="922338">
              <a:defRPr kumimoji="1" sz="2000">
                <a:solidFill>
                  <a:schemeClr val="tx1"/>
                </a:solidFill>
                <a:latin typeface="Courier New" panose="02070309020205020404" pitchFamily="49" charset="0"/>
              </a:defRPr>
            </a:lvl5pPr>
            <a:lvl6pPr marL="2514600" indent="-228600" defTabSz="922338" eaLnBrk="0" fontAlgn="base" hangingPunct="0">
              <a:spcBef>
                <a:spcPct val="0"/>
              </a:spcBef>
              <a:spcAft>
                <a:spcPct val="0"/>
              </a:spcAft>
              <a:defRPr kumimoji="1" sz="2000">
                <a:solidFill>
                  <a:schemeClr val="tx1"/>
                </a:solidFill>
                <a:latin typeface="Courier New" panose="02070309020205020404" pitchFamily="49" charset="0"/>
              </a:defRPr>
            </a:lvl6pPr>
            <a:lvl7pPr marL="2971800" indent="-228600" defTabSz="922338" eaLnBrk="0" fontAlgn="base" hangingPunct="0">
              <a:spcBef>
                <a:spcPct val="0"/>
              </a:spcBef>
              <a:spcAft>
                <a:spcPct val="0"/>
              </a:spcAft>
              <a:defRPr kumimoji="1" sz="2000">
                <a:solidFill>
                  <a:schemeClr val="tx1"/>
                </a:solidFill>
                <a:latin typeface="Courier New" panose="02070309020205020404" pitchFamily="49" charset="0"/>
              </a:defRPr>
            </a:lvl7pPr>
            <a:lvl8pPr marL="3429000" indent="-228600" defTabSz="922338" eaLnBrk="0" fontAlgn="base" hangingPunct="0">
              <a:spcBef>
                <a:spcPct val="0"/>
              </a:spcBef>
              <a:spcAft>
                <a:spcPct val="0"/>
              </a:spcAft>
              <a:defRPr kumimoji="1" sz="2000">
                <a:solidFill>
                  <a:schemeClr val="tx1"/>
                </a:solidFill>
                <a:latin typeface="Courier New" panose="02070309020205020404" pitchFamily="49" charset="0"/>
              </a:defRPr>
            </a:lvl8pPr>
            <a:lvl9pPr marL="3886200" indent="-228600" defTabSz="922338" eaLnBrk="0" fontAlgn="base" hangingPunct="0">
              <a:spcBef>
                <a:spcPct val="0"/>
              </a:spcBef>
              <a:spcAft>
                <a:spcPct val="0"/>
              </a:spcAft>
              <a:defRPr kumimoji="1" sz="2000">
                <a:solidFill>
                  <a:schemeClr val="tx1"/>
                </a:solidFill>
                <a:latin typeface="Courier New" panose="02070309020205020404" pitchFamily="49" charset="0"/>
              </a:defRPr>
            </a:lvl9pPr>
          </a:lstStyle>
          <a:p>
            <a:pPr>
              <a:defRPr/>
            </a:pPr>
            <a:fld id="{7FF586CE-F1B1-49C4-AD28-9CE18262AAC5}" type="slidenum">
              <a:rPr kumimoji="0" lang="en-GB" altLang="en-US" sz="1000" smtClean="0">
                <a:latin typeface="Arial" panose="020B0604020202020204" pitchFamily="34" charset="0"/>
              </a:rPr>
              <a:pPr>
                <a:defRPr/>
              </a:pPr>
              <a:t>8</a:t>
            </a:fld>
            <a:endParaRPr kumimoji="0" lang="en-GB" altLang="en-US" sz="1000">
              <a:latin typeface="Arial" panose="020B0604020202020204" pitchFamily="3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Add the keyword “abstract” in front of the class header to indicate that the class is an abstract class.</a:t>
            </a:r>
          </a:p>
          <a:p>
            <a:r>
              <a:rPr lang="en-US" altLang="en-US">
                <a:latin typeface="Arial" panose="020B0604020202020204" pitchFamily="34" charset="0"/>
              </a:rPr>
              <a:t>Add the keyword “abstract” in front of the return type to indicate that the method is an abstract method. Furthermore, remove the method body but just terminate with a semicolon.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p:nvPr>
        </p:nvSpPr>
        <p:spPr>
          <a:ln/>
        </p:spPr>
      </p:sp>
      <p:sp>
        <p:nvSpPr>
          <p:cNvPr id="23555"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As</a:t>
            </a:r>
            <a:r>
              <a:rPr lang="zh-CN" altLang="en-US">
                <a:latin typeface="Arial" panose="020B0604020202020204" pitchFamily="34" charset="0"/>
              </a:rPr>
              <a:t> </a:t>
            </a:r>
            <a:r>
              <a:rPr lang="en-US" altLang="zh-CN">
                <a:latin typeface="Arial" panose="020B0604020202020204" pitchFamily="34" charset="0"/>
              </a:rPr>
              <a:t>you</a:t>
            </a:r>
            <a:r>
              <a:rPr lang="zh-CN" altLang="en-US">
                <a:latin typeface="Arial" panose="020B0604020202020204" pitchFamily="34" charset="0"/>
              </a:rPr>
              <a:t> </a:t>
            </a:r>
            <a:r>
              <a:rPr lang="en-US" altLang="zh-CN">
                <a:latin typeface="Arial" panose="020B0604020202020204" pitchFamily="34" charset="0"/>
              </a:rPr>
              <a:t>have</a:t>
            </a:r>
            <a:r>
              <a:rPr lang="zh-CN" altLang="en-US">
                <a:latin typeface="Arial" panose="020B0604020202020204" pitchFamily="34" charset="0"/>
              </a:rPr>
              <a:t> </a:t>
            </a:r>
            <a:r>
              <a:rPr lang="en-US" altLang="zh-CN">
                <a:latin typeface="Arial" panose="020B0604020202020204" pitchFamily="34" charset="0"/>
              </a:rPr>
              <a:t>seen</a:t>
            </a:r>
            <a:r>
              <a:rPr lang="zh-CN" altLang="en-US">
                <a:latin typeface="Arial" panose="020B0604020202020204" pitchFamily="34" charset="0"/>
              </a:rPr>
              <a:t> </a:t>
            </a:r>
            <a:r>
              <a:rPr lang="en-US" altLang="zh-CN">
                <a:latin typeface="Arial" panose="020B0604020202020204" pitchFamily="34" charset="0"/>
              </a:rPr>
              <a:t>in</a:t>
            </a:r>
            <a:r>
              <a:rPr lang="zh-CN" altLang="en-US">
                <a:latin typeface="Arial" panose="020B0604020202020204" pitchFamily="34" charset="0"/>
              </a:rPr>
              <a:t> </a:t>
            </a:r>
            <a:r>
              <a:rPr lang="en-US" altLang="zh-CN">
                <a:latin typeface="Arial" panose="020B0604020202020204" pitchFamily="34" charset="0"/>
              </a:rPr>
              <a:t>the</a:t>
            </a:r>
            <a:r>
              <a:rPr lang="zh-CN" altLang="en-US">
                <a:latin typeface="Arial" panose="020B0604020202020204" pitchFamily="34" charset="0"/>
              </a:rPr>
              <a:t> </a:t>
            </a:r>
            <a:r>
              <a:rPr lang="en-US" altLang="zh-CN">
                <a:latin typeface="Arial" panose="020B0604020202020204" pitchFamily="34" charset="0"/>
              </a:rPr>
              <a:t>example</a:t>
            </a:r>
            <a:r>
              <a:rPr lang="zh-CN" altLang="en-US">
                <a:latin typeface="Arial" panose="020B0604020202020204" pitchFamily="34" charset="0"/>
              </a:rPr>
              <a:t> </a:t>
            </a:r>
            <a:r>
              <a:rPr lang="en-US" altLang="zh-CN">
                <a:latin typeface="Arial" panose="020B0604020202020204" pitchFamily="34" charset="0"/>
              </a:rPr>
              <a:t>in</a:t>
            </a:r>
            <a:r>
              <a:rPr lang="zh-CN" altLang="en-US">
                <a:latin typeface="Arial" panose="020B0604020202020204" pitchFamily="34" charset="0"/>
              </a:rPr>
              <a:t> </a:t>
            </a:r>
            <a:r>
              <a:rPr lang="en-US" altLang="zh-CN">
                <a:latin typeface="Arial" panose="020B0604020202020204" pitchFamily="34" charset="0"/>
              </a:rPr>
              <a:t>the</a:t>
            </a:r>
            <a:r>
              <a:rPr lang="zh-CN" altLang="en-US">
                <a:latin typeface="Arial" panose="020B0604020202020204" pitchFamily="34" charset="0"/>
              </a:rPr>
              <a:t> </a:t>
            </a:r>
            <a:r>
              <a:rPr lang="en-US" altLang="zh-CN">
                <a:latin typeface="Arial" panose="020B0604020202020204" pitchFamily="34" charset="0"/>
              </a:rPr>
              <a:t>last</a:t>
            </a:r>
            <a:r>
              <a:rPr lang="zh-CN" altLang="en-US">
                <a:latin typeface="Arial" panose="020B0604020202020204" pitchFamily="34" charset="0"/>
              </a:rPr>
              <a:t> </a:t>
            </a:r>
            <a:r>
              <a:rPr lang="en-US" altLang="zh-CN">
                <a:latin typeface="Arial" panose="020B0604020202020204" pitchFamily="34" charset="0"/>
              </a:rPr>
              <a:t>slide,</a:t>
            </a:r>
            <a:r>
              <a:rPr lang="zh-CN" altLang="en-US">
                <a:latin typeface="Arial" panose="020B0604020202020204" pitchFamily="34" charset="0"/>
              </a:rPr>
              <a:t> </a:t>
            </a:r>
            <a:r>
              <a:rPr lang="en-US" altLang="zh-CN">
                <a:latin typeface="Arial" panose="020B0604020202020204" pitchFamily="34" charset="0"/>
              </a:rPr>
              <a:t>a</a:t>
            </a:r>
            <a:r>
              <a:rPr lang="en-US" altLang="en-US">
                <a:latin typeface="Arial" panose="020B0604020202020204" pitchFamily="34" charset="0"/>
              </a:rPr>
              <a:t>n abstract class is not fully implemented, no object can be created. It may contain one or more abstract methods, which is a method that is declared, but contains no implementation. </a:t>
            </a:r>
          </a:p>
          <a:p>
            <a:r>
              <a:rPr lang="en-US" altLang="en-US">
                <a:latin typeface="Arial" panose="020B0604020202020204" pitchFamily="34" charset="0"/>
              </a:rPr>
              <a:t>Abstract classes must be inherited by subclasses to provide implementations for the abstract methods. </a:t>
            </a:r>
          </a:p>
          <a:p>
            <a:r>
              <a:rPr lang="en-US" altLang="en-US">
                <a:latin typeface="Arial" panose="020B0604020202020204" pitchFamily="34" charset="0"/>
              </a:rPr>
              <a:t>To define the class as abstract class, the keyword “abstract” is to be used.</a:t>
            </a:r>
          </a:p>
        </p:txBody>
      </p:sp>
      <p:sp>
        <p:nvSpPr>
          <p:cNvPr id="4" name="Slide Number Placeholder 3">
            <a:extLst>
              <a:ext uri="{FF2B5EF4-FFF2-40B4-BE49-F238E27FC236}">
                <a16:creationId xmlns:a16="http://schemas.microsoft.com/office/drawing/2014/main" id="{44401E7B-3321-4A3A-87EF-F9F4B984085D}"/>
              </a:ext>
            </a:extLst>
          </p:cNvPr>
          <p:cNvSpPr>
            <a:spLocks noGrp="1"/>
          </p:cNvSpPr>
          <p:nvPr>
            <p:ph type="sldNum" sz="quarter" idx="5"/>
          </p:nvPr>
        </p:nvSpPr>
        <p:spPr/>
        <p:txBody>
          <a:bodyPr/>
          <a:lstStyle/>
          <a:p>
            <a:pPr>
              <a:defRPr/>
            </a:pPr>
            <a:fld id="{B5DDC7E5-63FA-4FB7-8FF2-F2F6511AF466}" type="slidenum">
              <a:rPr lang="en-GB" altLang="en-US" smtClean="0"/>
              <a:pPr>
                <a:defRPr/>
              </a:pPr>
              <a:t>9</a:t>
            </a:fld>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E9BF3AF0-31C4-4C8E-B540-2DE11C90B799}"/>
              </a:ext>
            </a:extLst>
          </p:cNvPr>
          <p:cNvSpPr>
            <a:spLocks noGrp="1"/>
          </p:cNvSpPr>
          <p:nvPr>
            <p:ph type="body" idx="1"/>
          </p:nvPr>
        </p:nvSpPr>
        <p:spPr/>
        <p:txBody>
          <a:bodyPr/>
          <a:lstStyle/>
          <a:p>
            <a:pPr marL="609600" indent="-609600">
              <a:buClr>
                <a:srgbClr val="0000FF"/>
              </a:buClr>
              <a:buFont typeface="Wingdings" panose="05000000000000000000" pitchFamily="2" charset="2"/>
              <a:buNone/>
              <a:defRPr/>
            </a:pPr>
            <a:r>
              <a:rPr lang="en-US" altLang="en-US" dirty="0">
                <a:latin typeface="Arial" panose="020B0604020202020204" pitchFamily="34" charset="0"/>
                <a:cs typeface="Arial" panose="020B0604020202020204" pitchFamily="34" charset="0"/>
              </a:rPr>
              <a:t>An </a:t>
            </a:r>
            <a:r>
              <a:rPr lang="en-US" altLang="en-US" dirty="0">
                <a:solidFill>
                  <a:srgbClr val="FF0000"/>
                </a:solidFill>
                <a:latin typeface="Arial" panose="020B0604020202020204" pitchFamily="34" charset="0"/>
                <a:cs typeface="Arial" panose="020B0604020202020204" pitchFamily="34" charset="0"/>
              </a:rPr>
              <a:t>abstract method </a:t>
            </a:r>
            <a:r>
              <a:rPr lang="en-US" altLang="en-US" dirty="0">
                <a:latin typeface="Arial" panose="020B0604020202020204" pitchFamily="34" charset="0"/>
                <a:cs typeface="Arial" panose="020B0604020202020204" pitchFamily="34" charset="0"/>
              </a:rPr>
              <a:t>is a method that has only the </a:t>
            </a:r>
            <a:r>
              <a:rPr lang="en-US" altLang="en-US" dirty="0">
                <a:solidFill>
                  <a:srgbClr val="FF0000"/>
                </a:solidFill>
                <a:latin typeface="Arial" panose="020B0604020202020204" pitchFamily="34" charset="0"/>
                <a:cs typeface="Arial" panose="020B0604020202020204" pitchFamily="34" charset="0"/>
              </a:rPr>
              <a:t>method signature without any</a:t>
            </a:r>
            <a:r>
              <a:rPr lang="en-US" altLang="en-US" dirty="0">
                <a:latin typeface="Arial" panose="020B0604020202020204" pitchFamily="34" charset="0"/>
                <a:cs typeface="Arial" panose="020B0604020202020204" pitchFamily="34" charset="0"/>
              </a:rPr>
              <a:t> method 'body’. It must be overridden in the subclasses.</a:t>
            </a:r>
          </a:p>
          <a:p>
            <a:pPr marL="457200" indent="-457200">
              <a:spcBef>
                <a:spcPts val="1200"/>
              </a:spcBef>
              <a:buClr>
                <a:srgbClr val="660033"/>
              </a:buClr>
              <a:defRPr/>
            </a:pPr>
            <a:r>
              <a:rPr lang="en-US" altLang="en-US" dirty="0">
                <a:latin typeface="Arial" panose="020B0604020202020204" pitchFamily="34" charset="0"/>
                <a:cs typeface="Arial" panose="020B0604020202020204" pitchFamily="34" charset="0"/>
              </a:rPr>
              <a:t>An </a:t>
            </a:r>
            <a:r>
              <a:rPr lang="en-US" altLang="en-US" dirty="0">
                <a:solidFill>
                  <a:srgbClr val="FF0000"/>
                </a:solidFill>
                <a:latin typeface="Arial" panose="020B0604020202020204" pitchFamily="34" charset="0"/>
                <a:cs typeface="Arial" panose="020B0604020202020204" pitchFamily="34" charset="0"/>
              </a:rPr>
              <a:t>abstract method </a:t>
            </a:r>
            <a:r>
              <a:rPr lang="en-US" altLang="en-US" dirty="0">
                <a:latin typeface="Arial" panose="020B0604020202020204" pitchFamily="34" charset="0"/>
                <a:cs typeface="Arial" panose="020B0604020202020204" pitchFamily="34" charset="0"/>
              </a:rPr>
              <a:t>is defined using the keyword </a:t>
            </a:r>
            <a:r>
              <a:rPr lang="en-US" altLang="en-US" dirty="0">
                <a:solidFill>
                  <a:srgbClr val="FF0000"/>
                </a:solidFill>
                <a:latin typeface="Arial" panose="020B0604020202020204" pitchFamily="34" charset="0"/>
                <a:cs typeface="Arial" panose="020B0604020202020204" pitchFamily="34" charset="0"/>
              </a:rPr>
              <a:t>abstract.</a:t>
            </a:r>
          </a:p>
          <a:p>
            <a:pPr>
              <a:defRPr/>
            </a:pPr>
            <a:endParaRPr lang="en-US" dirty="0"/>
          </a:p>
        </p:txBody>
      </p:sp>
      <p:sp>
        <p:nvSpPr>
          <p:cNvPr id="4" name="Slide Number Placeholder 3">
            <a:extLst>
              <a:ext uri="{FF2B5EF4-FFF2-40B4-BE49-F238E27FC236}">
                <a16:creationId xmlns:a16="http://schemas.microsoft.com/office/drawing/2014/main" id="{37114841-B114-4C31-836F-EB3102AF85EE}"/>
              </a:ext>
            </a:extLst>
          </p:cNvPr>
          <p:cNvSpPr>
            <a:spLocks noGrp="1"/>
          </p:cNvSpPr>
          <p:nvPr>
            <p:ph type="sldNum" sz="quarter" idx="5"/>
          </p:nvPr>
        </p:nvSpPr>
        <p:spPr/>
        <p:txBody>
          <a:bodyPr/>
          <a:lstStyle/>
          <a:p>
            <a:pPr>
              <a:defRPr/>
            </a:pPr>
            <a:fld id="{702A239A-A9DC-460D-A9FC-5144A53133A6}" type="slidenum">
              <a:rPr lang="en-GB" altLang="en-US" smtClean="0"/>
              <a:pPr>
                <a:defRPr/>
              </a:pPr>
              <a:t>10</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C454C8-CDE9-41B8-91B7-14FD676E6291}"/>
              </a:ext>
            </a:extLst>
          </p:cNvPr>
          <p:cNvSpPr txBox="1"/>
          <p:nvPr/>
        </p:nvSpPr>
        <p:spPr>
          <a:xfrm>
            <a:off x="0" y="0"/>
            <a:ext cx="1447800" cy="6019800"/>
          </a:xfrm>
          <a:prstGeom prst="rect">
            <a:avLst/>
          </a:prstGeom>
          <a:solidFill>
            <a:schemeClr val="bg1">
              <a:lumMod val="85000"/>
            </a:schemeClr>
          </a:solidFill>
        </p:spPr>
        <p:txBody>
          <a:bodyPr/>
          <a:lstStyle/>
          <a:p>
            <a:pPr algn="ctr">
              <a:defRPr/>
            </a:pPr>
            <a:endParaRPr lang="en-US" sz="3600" b="1" dirty="0">
              <a:cs typeface="+mn-cs"/>
            </a:endParaRPr>
          </a:p>
          <a:p>
            <a:pPr algn="ctr">
              <a:defRPr/>
            </a:pPr>
            <a:r>
              <a:rPr lang="en-US" sz="3600" b="1" dirty="0">
                <a:latin typeface="+mn-lt"/>
                <a:cs typeface="+mn-cs"/>
              </a:rPr>
              <a:t>PRG2 </a:t>
            </a:r>
          </a:p>
          <a:p>
            <a:pPr algn="ctr">
              <a:defRPr/>
            </a:pPr>
            <a:endParaRPr lang="en-US" sz="3600" b="1" dirty="0">
              <a:latin typeface="+mn-lt"/>
              <a:cs typeface="+mn-cs"/>
            </a:endParaRPr>
          </a:p>
          <a:p>
            <a:pPr algn="ctr">
              <a:defRPr/>
            </a:pPr>
            <a:r>
              <a:rPr lang="en-US" sz="3200" b="1" dirty="0">
                <a:latin typeface="+mn-lt"/>
                <a:cs typeface="+mn-cs"/>
              </a:rPr>
              <a:t>W</a:t>
            </a:r>
          </a:p>
          <a:p>
            <a:pPr algn="ctr">
              <a:defRPr/>
            </a:pPr>
            <a:r>
              <a:rPr lang="en-US" sz="3200" b="1" dirty="0">
                <a:latin typeface="+mn-lt"/>
                <a:cs typeface="+mn-cs"/>
              </a:rPr>
              <a:t>E</a:t>
            </a:r>
          </a:p>
          <a:p>
            <a:pPr algn="ctr">
              <a:defRPr/>
            </a:pPr>
            <a:r>
              <a:rPr lang="en-US" sz="3200" b="1" dirty="0">
                <a:latin typeface="+mn-lt"/>
                <a:cs typeface="+mn-cs"/>
              </a:rPr>
              <a:t>E</a:t>
            </a:r>
          </a:p>
          <a:p>
            <a:pPr algn="ctr">
              <a:defRPr/>
            </a:pPr>
            <a:r>
              <a:rPr lang="en-US" sz="3200" b="1" dirty="0">
                <a:latin typeface="+mn-lt"/>
                <a:cs typeface="+mn-cs"/>
              </a:rPr>
              <a:t>K</a:t>
            </a:r>
          </a:p>
          <a:p>
            <a:pPr algn="ctr">
              <a:defRPr/>
            </a:pPr>
            <a:endParaRPr lang="en-US" sz="3200" b="1" dirty="0">
              <a:latin typeface="+mn-lt"/>
              <a:cs typeface="+mn-cs"/>
            </a:endParaRPr>
          </a:p>
          <a:p>
            <a:pPr algn="ctr">
              <a:defRPr/>
            </a:pPr>
            <a:r>
              <a:rPr lang="en-US" sz="3600" b="1" dirty="0">
                <a:latin typeface="+mn-lt"/>
                <a:cs typeface="+mn-cs"/>
              </a:rPr>
              <a:t>6</a:t>
            </a:r>
            <a:br>
              <a:rPr lang="en-US" sz="3600" b="1" dirty="0">
                <a:latin typeface="+mn-lt"/>
                <a:cs typeface="+mn-cs"/>
              </a:rPr>
            </a:br>
            <a:endParaRPr lang="en-US" sz="800" b="1" dirty="0">
              <a:solidFill>
                <a:schemeClr val="bg1"/>
              </a:solidFill>
              <a:latin typeface="+mn-lt"/>
              <a:cs typeface="+mn-cs"/>
            </a:endParaRPr>
          </a:p>
          <a:p>
            <a:pPr algn="ctr">
              <a:defRPr/>
            </a:pPr>
            <a:endParaRPr lang="en-US" sz="3600" b="1" dirty="0">
              <a:solidFill>
                <a:schemeClr val="bg1"/>
              </a:solidFill>
              <a:cs typeface="+mn-cs"/>
            </a:endParaRPr>
          </a:p>
          <a:p>
            <a:pPr algn="ctr">
              <a:defRPr/>
            </a:pPr>
            <a:endParaRPr lang="en-US" sz="3600" b="1" dirty="0">
              <a:solidFill>
                <a:schemeClr val="bg1"/>
              </a:solidFill>
              <a:cs typeface="+mn-cs"/>
            </a:endParaRPr>
          </a:p>
        </p:txBody>
      </p:sp>
      <p:sp>
        <p:nvSpPr>
          <p:cNvPr id="4" name="Rectangle 9">
            <a:extLst>
              <a:ext uri="{FF2B5EF4-FFF2-40B4-BE49-F238E27FC236}">
                <a16:creationId xmlns:a16="http://schemas.microsoft.com/office/drawing/2014/main" id="{17849D14-91D6-479A-8777-76A1972EF617}"/>
              </a:ext>
            </a:extLst>
          </p:cNvPr>
          <p:cNvSpPr>
            <a:spLocks noChangeArrowheads="1"/>
          </p:cNvSpPr>
          <p:nvPr/>
        </p:nvSpPr>
        <p:spPr bwMode="auto">
          <a:xfrm>
            <a:off x="0" y="5943600"/>
            <a:ext cx="9144000" cy="152400"/>
          </a:xfrm>
          <a:prstGeom prst="rect">
            <a:avLst/>
          </a:prstGeom>
          <a:solidFill>
            <a:srgbClr val="640064"/>
          </a:solidFill>
          <a:ln w="9525">
            <a:solidFill>
              <a:srgbClr val="640064"/>
            </a:solidFill>
            <a:miter lim="800000"/>
            <a:headEnd/>
            <a:tailEnd/>
          </a:ln>
        </p:spPr>
        <p:txBody>
          <a:bodyPr wrap="none" anchor="ct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defRPr/>
            </a:pPr>
            <a:endParaRPr lang="en-SG" altLang="en-US"/>
          </a:p>
        </p:txBody>
      </p:sp>
      <p:pic>
        <p:nvPicPr>
          <p:cNvPr id="5" name="Picture 16" descr="School of I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5" y="52388"/>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14">
            <a:extLst>
              <a:ext uri="{FF2B5EF4-FFF2-40B4-BE49-F238E27FC236}">
                <a16:creationId xmlns:a16="http://schemas.microsoft.com/office/drawing/2014/main" id="{E9881129-3E1E-460F-A2C7-8BE3E652A0D7}"/>
              </a:ext>
            </a:extLst>
          </p:cNvPr>
          <p:cNvSpPr>
            <a:spLocks noChangeArrowheads="1"/>
          </p:cNvSpPr>
          <p:nvPr/>
        </p:nvSpPr>
        <p:spPr bwMode="auto">
          <a:xfrm>
            <a:off x="2895600" y="38100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b="1" dirty="0">
                <a:latin typeface="Arial Narrow" pitchFamily="34" charset="0"/>
              </a:rPr>
              <a:t>Programming II (PRG2)</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algn="ctr" eaLnBrk="1" hangingPunct="1">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Data Science</a:t>
            </a:r>
          </a:p>
          <a:p>
            <a:pPr algn="ctr" eaLnBrk="1" hangingPunct="1">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Cybersecurity &amp; Digital Forensics </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(2021/22), Semester 2</a:t>
            </a:r>
            <a:endParaRPr kumimoji="1" lang="en-GB" sz="4800" dirty="0">
              <a:effectLst>
                <a:outerShdw blurRad="38100" dist="38100" dir="2700000" algn="tl">
                  <a:srgbClr val="C0C0C0"/>
                </a:outerShdw>
              </a:effectLst>
            </a:endParaRPr>
          </a:p>
          <a:p>
            <a:pPr algn="ctr">
              <a:lnSpc>
                <a:spcPct val="90000"/>
              </a:lnSpc>
              <a:spcBef>
                <a:spcPct val="20000"/>
              </a:spcBef>
              <a:buClr>
                <a:schemeClr val="tx2"/>
              </a:buClr>
              <a:buSzPct val="140000"/>
              <a:buFont typeface="Wingdings" pitchFamily="2" charset="2"/>
              <a:buNone/>
              <a:defRPr/>
            </a:pPr>
            <a:endParaRPr kumimoji="1" lang="en-GB" sz="4400" dirty="0">
              <a:effectLst>
                <a:outerShdw blurRad="38100" dist="38100" dir="2700000" algn="tl">
                  <a:srgbClr val="C0C0C0"/>
                </a:outerShdw>
              </a:effectLst>
            </a:endParaRPr>
          </a:p>
        </p:txBody>
      </p:sp>
      <p:sp>
        <p:nvSpPr>
          <p:cNvPr id="5124" name="Rectangle 4"/>
          <p:cNvSpPr>
            <a:spLocks noGrp="1" noChangeArrowheads="1"/>
          </p:cNvSpPr>
          <p:nvPr>
            <p:ph type="subTitle" idx="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r>
              <a:rPr lang="en-US" dirty="0"/>
              <a:t>Click to edit Master subtitle style</a:t>
            </a:r>
          </a:p>
        </p:txBody>
      </p:sp>
    </p:spTree>
    <p:extLst>
      <p:ext uri="{BB962C8B-B14F-4D97-AF65-F5344CB8AC3E}">
        <p14:creationId xmlns:p14="http://schemas.microsoft.com/office/powerpoint/2010/main" val="3165870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7854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1051485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3056618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685800"/>
          </a:xfrm>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33900" y="1066800"/>
            <a:ext cx="4000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33900" y="3733800"/>
            <a:ext cx="40005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5">
            <a:extLst>
              <a:ext uri="{FF2B5EF4-FFF2-40B4-BE49-F238E27FC236}">
                <a16:creationId xmlns:a16="http://schemas.microsoft.com/office/drawing/2014/main" id="{26E6F244-7A96-4F77-A7D4-AA05FC908FED}"/>
              </a:ext>
            </a:extLst>
          </p:cNvPr>
          <p:cNvSpPr>
            <a:spLocks noGrp="1" noChangeArrowheads="1"/>
          </p:cNvSpPr>
          <p:nvPr>
            <p:ph type="sldNum" sz="quarter" idx="10"/>
          </p:nvPr>
        </p:nvSpPr>
        <p:spPr>
          <a:xfrm>
            <a:off x="6705600" y="6324600"/>
            <a:ext cx="1905000" cy="381000"/>
          </a:xfrm>
          <a:prstGeom prst="rect">
            <a:avLst/>
          </a:prstGeom>
        </p:spPr>
        <p:txBody>
          <a:bodyPr/>
          <a:lstStyle>
            <a:lvl1pPr>
              <a:defRPr/>
            </a:lvl1pPr>
          </a:lstStyle>
          <a:p>
            <a:pPr>
              <a:defRPr/>
            </a:pPr>
            <a:r>
              <a:rPr lang="en-US" altLang="en-US"/>
              <a:t>  Inheritance (Part I)</a:t>
            </a:r>
            <a:br>
              <a:rPr lang="en-US" altLang="en-US"/>
            </a:br>
            <a:r>
              <a:rPr lang="en-US" altLang="en-US"/>
              <a:t> Slide </a:t>
            </a:r>
            <a:fld id="{21311DEE-F44B-4401-A09C-B279E8612228}" type="slidenum">
              <a:rPr lang="en-US" altLang="en-US"/>
              <a:pPr>
                <a:defRPr/>
              </a:pPr>
              <a:t>‹#›</a:t>
            </a:fld>
            <a:endParaRPr lang="en-US" altLang="en-US"/>
          </a:p>
        </p:txBody>
      </p:sp>
    </p:spTree>
    <p:extLst>
      <p:ext uri="{BB962C8B-B14F-4D97-AF65-F5344CB8AC3E}">
        <p14:creationId xmlns:p14="http://schemas.microsoft.com/office/powerpoint/2010/main" val="472448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7791CB7B-4FB7-4838-8253-EFC1355934F5}" type="datetimeFigureOut">
              <a:rPr lang="en-US"/>
              <a:pPr>
                <a:defRPr/>
              </a:pPr>
              <a:t>11/24/2021</a:t>
            </a:fld>
            <a:endParaRPr lang="en-US"/>
          </a:p>
        </p:txBody>
      </p:sp>
      <p:sp>
        <p:nvSpPr>
          <p:cNvPr id="5"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430ADA20-B958-4389-A339-B31EADF40B4B}" type="slidenum">
              <a:rPr lang="en-US"/>
              <a:pPr>
                <a:defRPr/>
              </a:pPr>
              <a:t>‹#›</a:t>
            </a:fld>
            <a:endParaRPr lang="en-US"/>
          </a:p>
        </p:txBody>
      </p:sp>
    </p:spTree>
    <p:extLst>
      <p:ext uri="{BB962C8B-B14F-4D97-AF65-F5344CB8AC3E}">
        <p14:creationId xmlns:p14="http://schemas.microsoft.com/office/powerpoint/2010/main" val="312346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40DB1EBE-9251-400C-B154-8EABFE889243}" type="datetimeFigureOut">
              <a:rPr lang="en-US"/>
              <a:pPr>
                <a:defRPr/>
              </a:pPr>
              <a:t>11/24/2021</a:t>
            </a:fld>
            <a:endParaRPr lang="en-US"/>
          </a:p>
        </p:txBody>
      </p:sp>
      <p:sp>
        <p:nvSpPr>
          <p:cNvPr id="5"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725A46AA-E858-4D31-8C57-BD2B0B17E8F6}" type="slidenum">
              <a:rPr lang="en-US"/>
              <a:pPr>
                <a:defRPr/>
              </a:pPr>
              <a:t>‹#›</a:t>
            </a:fld>
            <a:endParaRPr lang="en-US"/>
          </a:p>
        </p:txBody>
      </p:sp>
    </p:spTree>
    <p:extLst>
      <p:ext uri="{BB962C8B-B14F-4D97-AF65-F5344CB8AC3E}">
        <p14:creationId xmlns:p14="http://schemas.microsoft.com/office/powerpoint/2010/main" val="2571760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D95E20BE-309F-4FAB-85B0-87367D2AFF88}" type="datetimeFigureOut">
              <a:rPr lang="en-US"/>
              <a:pPr>
                <a:defRPr/>
              </a:pPr>
              <a:t>11/24/2021</a:t>
            </a:fld>
            <a:endParaRPr lang="en-US"/>
          </a:p>
        </p:txBody>
      </p:sp>
      <p:sp>
        <p:nvSpPr>
          <p:cNvPr id="5"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BE98B504-60E6-4417-870E-235856B2D54B}" type="slidenum">
              <a:rPr lang="en-US"/>
              <a:pPr>
                <a:defRPr/>
              </a:pPr>
              <a:t>‹#›</a:t>
            </a:fld>
            <a:endParaRPr lang="en-US"/>
          </a:p>
        </p:txBody>
      </p:sp>
    </p:spTree>
    <p:extLst>
      <p:ext uri="{BB962C8B-B14F-4D97-AF65-F5344CB8AC3E}">
        <p14:creationId xmlns:p14="http://schemas.microsoft.com/office/powerpoint/2010/main" val="3242394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D1DD882D-B9BE-43ED-AC48-8BAFC80B4E52}" type="datetimeFigureOut">
              <a:rPr lang="en-US"/>
              <a:pPr>
                <a:defRPr/>
              </a:pPr>
              <a:t>11/24/2021</a:t>
            </a:fld>
            <a:endParaRPr lang="en-US"/>
          </a:p>
        </p:txBody>
      </p:sp>
      <p:sp>
        <p:nvSpPr>
          <p:cNvPr id="6"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DEE0CB07-EA0E-479A-A88F-617987D35D9F}" type="slidenum">
              <a:rPr lang="en-US"/>
              <a:pPr>
                <a:defRPr/>
              </a:pPr>
              <a:t>‹#›</a:t>
            </a:fld>
            <a:endParaRPr lang="en-US"/>
          </a:p>
        </p:txBody>
      </p:sp>
    </p:spTree>
    <p:extLst>
      <p:ext uri="{BB962C8B-B14F-4D97-AF65-F5344CB8AC3E}">
        <p14:creationId xmlns:p14="http://schemas.microsoft.com/office/powerpoint/2010/main" val="3965962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F62A2C25-5368-47F7-8D67-F9A7B3F32C92}" type="datetimeFigureOut">
              <a:rPr lang="en-US"/>
              <a:pPr>
                <a:defRPr/>
              </a:pPr>
              <a:t>11/24/2021</a:t>
            </a:fld>
            <a:endParaRPr lang="en-US"/>
          </a:p>
        </p:txBody>
      </p:sp>
      <p:sp>
        <p:nvSpPr>
          <p:cNvPr id="8"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1F00A344-54F5-4D7C-B796-A98516F0AB4A}" type="slidenum">
              <a:rPr lang="en-US"/>
              <a:pPr>
                <a:defRPr/>
              </a:pPr>
              <a:t>‹#›</a:t>
            </a:fld>
            <a:endParaRPr lang="en-US"/>
          </a:p>
        </p:txBody>
      </p:sp>
    </p:spTree>
    <p:extLst>
      <p:ext uri="{BB962C8B-B14F-4D97-AF65-F5344CB8AC3E}">
        <p14:creationId xmlns:p14="http://schemas.microsoft.com/office/powerpoint/2010/main" val="3661606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07E81AC3-6192-4882-89C7-23E67AE31EC7}" type="datetimeFigureOut">
              <a:rPr lang="en-US"/>
              <a:pPr>
                <a:defRPr/>
              </a:pPr>
              <a:t>11/24/2021</a:t>
            </a:fld>
            <a:endParaRPr lang="en-US"/>
          </a:p>
        </p:txBody>
      </p:sp>
      <p:sp>
        <p:nvSpPr>
          <p:cNvPr id="4"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A2E30653-8376-4E29-BCF2-C78A47DDC84A}" type="slidenum">
              <a:rPr lang="en-US"/>
              <a:pPr>
                <a:defRPr/>
              </a:pPr>
              <a:t>‹#›</a:t>
            </a:fld>
            <a:endParaRPr lang="en-US"/>
          </a:p>
        </p:txBody>
      </p:sp>
    </p:spTree>
    <p:extLst>
      <p:ext uri="{BB962C8B-B14F-4D97-AF65-F5344CB8AC3E}">
        <p14:creationId xmlns:p14="http://schemas.microsoft.com/office/powerpoint/2010/main" val="381731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dirty="0"/>
          </a:p>
        </p:txBody>
      </p:sp>
    </p:spTree>
    <p:extLst>
      <p:ext uri="{BB962C8B-B14F-4D97-AF65-F5344CB8AC3E}">
        <p14:creationId xmlns:p14="http://schemas.microsoft.com/office/powerpoint/2010/main" val="5261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2225945E-A785-46F4-A340-D6A2973A6264}" type="datetimeFigureOut">
              <a:rPr lang="en-US"/>
              <a:pPr>
                <a:defRPr/>
              </a:pPr>
              <a:t>11/24/2021</a:t>
            </a:fld>
            <a:endParaRPr lang="en-US"/>
          </a:p>
        </p:txBody>
      </p:sp>
      <p:sp>
        <p:nvSpPr>
          <p:cNvPr id="3"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2927642D-8D28-481A-B7A3-F55666B86BC7}" type="slidenum">
              <a:rPr lang="en-US"/>
              <a:pPr>
                <a:defRPr/>
              </a:pPr>
              <a:t>‹#›</a:t>
            </a:fld>
            <a:endParaRPr lang="en-US"/>
          </a:p>
        </p:txBody>
      </p:sp>
    </p:spTree>
    <p:extLst>
      <p:ext uri="{BB962C8B-B14F-4D97-AF65-F5344CB8AC3E}">
        <p14:creationId xmlns:p14="http://schemas.microsoft.com/office/powerpoint/2010/main" val="890375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B6DD8A98-AD88-4BB3-B40A-094C88D20DE9}" type="datetimeFigureOut">
              <a:rPr lang="en-US"/>
              <a:pPr>
                <a:defRPr/>
              </a:pPr>
              <a:t>11/24/2021</a:t>
            </a:fld>
            <a:endParaRPr lang="en-US"/>
          </a:p>
        </p:txBody>
      </p:sp>
      <p:sp>
        <p:nvSpPr>
          <p:cNvPr id="6"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4AACE4CB-78A8-4C55-9252-E60703870A3C}" type="slidenum">
              <a:rPr lang="en-US"/>
              <a:pPr>
                <a:defRPr/>
              </a:pPr>
              <a:t>‹#›</a:t>
            </a:fld>
            <a:endParaRPr lang="en-US"/>
          </a:p>
        </p:txBody>
      </p:sp>
    </p:spTree>
    <p:extLst>
      <p:ext uri="{BB962C8B-B14F-4D97-AF65-F5344CB8AC3E}">
        <p14:creationId xmlns:p14="http://schemas.microsoft.com/office/powerpoint/2010/main" val="2173607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AE67061C-5487-47E4-A672-5AF9D0064BBB}" type="datetimeFigureOut">
              <a:rPr lang="en-US"/>
              <a:pPr>
                <a:defRPr/>
              </a:pPr>
              <a:t>11/24/2021</a:t>
            </a:fld>
            <a:endParaRPr lang="en-US"/>
          </a:p>
        </p:txBody>
      </p:sp>
      <p:sp>
        <p:nvSpPr>
          <p:cNvPr id="6"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F3F27553-09D5-4AC8-A408-25265F863B3A}" type="slidenum">
              <a:rPr lang="en-US"/>
              <a:pPr>
                <a:defRPr/>
              </a:pPr>
              <a:t>‹#›</a:t>
            </a:fld>
            <a:endParaRPr lang="en-US"/>
          </a:p>
        </p:txBody>
      </p:sp>
    </p:spTree>
    <p:extLst>
      <p:ext uri="{BB962C8B-B14F-4D97-AF65-F5344CB8AC3E}">
        <p14:creationId xmlns:p14="http://schemas.microsoft.com/office/powerpoint/2010/main" val="1436112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73B7A8D9-031E-4FA3-9003-4D983B1F690B}" type="datetimeFigureOut">
              <a:rPr lang="en-US"/>
              <a:pPr>
                <a:defRPr/>
              </a:pPr>
              <a:t>11/24/2021</a:t>
            </a:fld>
            <a:endParaRPr lang="en-US"/>
          </a:p>
        </p:txBody>
      </p:sp>
      <p:sp>
        <p:nvSpPr>
          <p:cNvPr id="5"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632F550F-4E57-4255-9A7F-70420096D013}" type="slidenum">
              <a:rPr lang="en-US"/>
              <a:pPr>
                <a:defRPr/>
              </a:pPr>
              <a:t>‹#›</a:t>
            </a:fld>
            <a:endParaRPr lang="en-US"/>
          </a:p>
        </p:txBody>
      </p:sp>
    </p:spTree>
    <p:extLst>
      <p:ext uri="{BB962C8B-B14F-4D97-AF65-F5344CB8AC3E}">
        <p14:creationId xmlns:p14="http://schemas.microsoft.com/office/powerpoint/2010/main" val="42678666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FB25A-6975-46C5-89FB-AF1299D44C23}"/>
              </a:ext>
            </a:extLst>
          </p:cNvPr>
          <p:cNvSpPr>
            <a:spLocks noGrp="1"/>
          </p:cNvSpPr>
          <p:nvPr>
            <p:ph type="dt" sz="half" idx="10"/>
          </p:nvPr>
        </p:nvSpPr>
        <p:spPr/>
        <p:txBody>
          <a:bodyPr/>
          <a:lstStyle>
            <a:lvl1pPr>
              <a:defRPr/>
            </a:lvl1pPr>
          </a:lstStyle>
          <a:p>
            <a:pPr>
              <a:defRPr/>
            </a:pPr>
            <a:fld id="{64956CC7-036D-43D9-9F53-3763316C2152}" type="datetimeFigureOut">
              <a:rPr lang="en-US"/>
              <a:pPr>
                <a:defRPr/>
              </a:pPr>
              <a:t>11/24/2021</a:t>
            </a:fld>
            <a:endParaRPr lang="en-US"/>
          </a:p>
        </p:txBody>
      </p:sp>
      <p:sp>
        <p:nvSpPr>
          <p:cNvPr id="5" name="Footer Placeholder 4">
            <a:extLst>
              <a:ext uri="{FF2B5EF4-FFF2-40B4-BE49-F238E27FC236}">
                <a16:creationId xmlns:a16="http://schemas.microsoft.com/office/drawing/2014/main" id="{ECA76BDD-82AB-42F4-9E67-7BD3C49DD6A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4B5743-83DA-41BF-B764-931CE5DE249A}"/>
              </a:ext>
            </a:extLst>
          </p:cNvPr>
          <p:cNvSpPr>
            <a:spLocks noGrp="1"/>
          </p:cNvSpPr>
          <p:nvPr>
            <p:ph type="sldNum" sz="quarter" idx="12"/>
          </p:nvPr>
        </p:nvSpPr>
        <p:spPr/>
        <p:txBody>
          <a:bodyPr/>
          <a:lstStyle>
            <a:lvl1pPr>
              <a:defRPr/>
            </a:lvl1pPr>
          </a:lstStyle>
          <a:p>
            <a:pPr>
              <a:defRPr/>
            </a:pPr>
            <a:fld id="{AC31AB4C-28EB-4150-AEAF-1362F7E97A90}" type="slidenum">
              <a:rPr lang="en-US"/>
              <a:pPr>
                <a:defRPr/>
              </a:pPr>
              <a:t>‹#›</a:t>
            </a:fld>
            <a:endParaRPr lang="en-US"/>
          </a:p>
        </p:txBody>
      </p:sp>
    </p:spTree>
    <p:extLst>
      <p:ext uri="{BB962C8B-B14F-4D97-AF65-F5344CB8AC3E}">
        <p14:creationId xmlns:p14="http://schemas.microsoft.com/office/powerpoint/2010/main" val="2526103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95587"/>
            <a:ext cx="7772400" cy="1362075"/>
          </a:xfrm>
        </p:spPr>
        <p:txBody>
          <a:bodyPr anchor="t"/>
          <a:lstStyle>
            <a:lvl1pPr algn="ctr">
              <a:defRPr sz="4000" b="1" cap="none" baseline="0">
                <a:solidFill>
                  <a:srgbClr val="CC0000"/>
                </a:solidFill>
              </a:defRPr>
            </a:lvl1pPr>
          </a:lstStyle>
          <a:p>
            <a:r>
              <a:rPr lang="en-US"/>
              <a:t>Click to edit Master title style</a:t>
            </a:r>
            <a:endParaRPr lang="en-SG" dirty="0"/>
          </a:p>
        </p:txBody>
      </p:sp>
      <p:sp>
        <p:nvSpPr>
          <p:cNvPr id="3" name="Text Placeholder 2"/>
          <p:cNvSpPr>
            <a:spLocks noGrp="1"/>
          </p:cNvSpPr>
          <p:nvPr>
            <p:ph type="body" idx="1"/>
          </p:nvPr>
        </p:nvSpPr>
        <p:spPr>
          <a:xfrm>
            <a:off x="722313" y="1295400"/>
            <a:ext cx="7772400" cy="1500187"/>
          </a:xfrm>
        </p:spPr>
        <p:txBody>
          <a:bodyPr anchor="b"/>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1485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ub topic">
    <p:spTree>
      <p:nvGrpSpPr>
        <p:cNvPr id="1" name=""/>
        <p:cNvGrpSpPr/>
        <p:nvPr/>
      </p:nvGrpSpPr>
      <p:grpSpPr>
        <a:xfrm>
          <a:off x="0" y="0"/>
          <a:ext cx="0" cy="0"/>
          <a:chOff x="0" y="0"/>
          <a:chExt cx="0" cy="0"/>
        </a:xfrm>
      </p:grpSpPr>
      <p:pic>
        <p:nvPicPr>
          <p:cNvPr id="3" name="Picture 9" descr="j02293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90600"/>
            <a:ext cx="5689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54300" y="1905000"/>
            <a:ext cx="3124200" cy="2590799"/>
          </a:xfrm>
        </p:spPr>
        <p:txBody>
          <a:bodyPr anchor="t"/>
          <a:lstStyle>
            <a:lvl1pPr marL="342900" indent="-342900" algn="l" rtl="0" eaLnBrk="0" fontAlgn="base" hangingPunct="0">
              <a:spcBef>
                <a:spcPct val="20000"/>
              </a:spcBef>
              <a:spcAft>
                <a:spcPct val="0"/>
              </a:spcAft>
              <a:buChar char="•"/>
              <a:defRPr lang="en-SG" sz="4000" b="0" kern="0" dirty="0">
                <a:solidFill>
                  <a:srgbClr val="0033CC"/>
                </a:solidFill>
                <a:effectLst>
                  <a:outerShdw blurRad="38100" dist="38100" dir="2700000" algn="tl">
                    <a:srgbClr val="C0C0C0"/>
                  </a:outerShdw>
                </a:effectLst>
                <a:latin typeface="+mn-lt"/>
                <a:ea typeface="+mn-ea"/>
                <a:cs typeface="+mn-cs"/>
              </a:defRPr>
            </a:lvl1pPr>
          </a:lstStyle>
          <a:p>
            <a:r>
              <a:rPr lang="en-US"/>
              <a:t>Click to edit Master title style</a:t>
            </a:r>
            <a:endParaRPr lang="en-SG" dirty="0"/>
          </a:p>
        </p:txBody>
      </p:sp>
    </p:spTree>
    <p:extLst>
      <p:ext uri="{BB962C8B-B14F-4D97-AF65-F5344CB8AC3E}">
        <p14:creationId xmlns:p14="http://schemas.microsoft.com/office/powerpoint/2010/main" val="36009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342093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255354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extLst>
      <p:ext uri="{BB962C8B-B14F-4D97-AF65-F5344CB8AC3E}">
        <p14:creationId xmlns:p14="http://schemas.microsoft.com/office/powerpoint/2010/main" val="3575439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227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198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p:nvPicPr>
        <p:blipFill>
          <a:blip r:embed="rId15">
            <a:extLst>
              <a:ext uri="{28A0092B-C50C-407E-A947-70E740481C1C}">
                <a14:useLocalDpi xmlns:a14="http://schemas.microsoft.com/office/drawing/2010/main" val="0"/>
              </a:ext>
            </a:extLst>
          </a:blip>
          <a:srcRect t="2107"/>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9">
            <a:extLst>
              <a:ext uri="{FF2B5EF4-FFF2-40B4-BE49-F238E27FC236}">
                <a16:creationId xmlns:a16="http://schemas.microsoft.com/office/drawing/2014/main" id="{F7C4F39F-7340-40EA-A053-593565FBD27C}"/>
              </a:ext>
            </a:extLst>
          </p:cNvPr>
          <p:cNvSpPr>
            <a:spLocks noChangeArrowheads="1"/>
          </p:cNvSpPr>
          <p:nvPr/>
        </p:nvSpPr>
        <p:spPr bwMode="auto">
          <a:xfrm>
            <a:off x="0" y="0"/>
            <a:ext cx="9144000" cy="6096000"/>
          </a:xfrm>
          <a:prstGeom prst="rect">
            <a:avLst/>
          </a:prstGeom>
          <a:solidFill>
            <a:schemeClr val="bg1">
              <a:alpha val="90195"/>
            </a:schemeClr>
          </a:solidFill>
          <a:ln w="9525">
            <a:solidFill>
              <a:srgbClr val="800080"/>
            </a:solidFill>
            <a:miter lim="800000"/>
            <a:headEnd/>
            <a:tailEnd/>
          </a:ln>
        </p:spPr>
        <p:txBody>
          <a:bodyPr wrap="none" anchor="ct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defRPr/>
            </a:pPr>
            <a:endParaRPr lang="en-SG" altLang="en-US"/>
          </a:p>
        </p:txBody>
      </p:sp>
      <p:sp>
        <p:nvSpPr>
          <p:cNvPr id="1028" name="Rectangle 3"/>
          <p:cNvSpPr>
            <a:spLocks noGrp="1" noChangeArrowheads="1"/>
          </p:cNvSpPr>
          <p:nvPr>
            <p:ph type="body" idx="1"/>
          </p:nvPr>
        </p:nvSpPr>
        <p:spPr bwMode="auto">
          <a:xfrm>
            <a:off x="76200" y="884238"/>
            <a:ext cx="8991600"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13">
            <a:extLst>
              <a:ext uri="{FF2B5EF4-FFF2-40B4-BE49-F238E27FC236}">
                <a16:creationId xmlns:a16="http://schemas.microsoft.com/office/drawing/2014/main" id="{C8C30644-5A5F-4D6C-A2FA-97AD512822DE}"/>
              </a:ext>
            </a:extLst>
          </p:cNvPr>
          <p:cNvSpPr>
            <a:spLocks noChangeArrowheads="1"/>
          </p:cNvSpPr>
          <p:nvPr/>
        </p:nvSpPr>
        <p:spPr bwMode="auto">
          <a:xfrm>
            <a:off x="0" y="5943600"/>
            <a:ext cx="9144000" cy="152400"/>
          </a:xfrm>
          <a:prstGeom prst="rect">
            <a:avLst/>
          </a:prstGeom>
          <a:solidFill>
            <a:srgbClr val="640064"/>
          </a:solidFill>
          <a:ln w="9525">
            <a:solidFill>
              <a:srgbClr val="640064"/>
            </a:solidFill>
            <a:miter lim="800000"/>
            <a:headEnd/>
            <a:tailEnd/>
          </a:ln>
        </p:spPr>
        <p:txBody>
          <a:bodyPr wrap="none" anchor="ct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defRPr/>
            </a:pPr>
            <a:endParaRPr lang="en-SG" altLang="en-US"/>
          </a:p>
        </p:txBody>
      </p:sp>
      <p:sp>
        <p:nvSpPr>
          <p:cNvPr id="1030" name="Rectangle 15">
            <a:extLst>
              <a:ext uri="{FF2B5EF4-FFF2-40B4-BE49-F238E27FC236}">
                <a16:creationId xmlns:a16="http://schemas.microsoft.com/office/drawing/2014/main" id="{3008734E-054B-409C-9B93-E960980A45C3}"/>
              </a:ext>
            </a:extLst>
          </p:cNvPr>
          <p:cNvSpPr>
            <a:spLocks noChangeArrowheads="1"/>
          </p:cNvSpPr>
          <p:nvPr/>
        </p:nvSpPr>
        <p:spPr bwMode="auto">
          <a:xfrm>
            <a:off x="0" y="0"/>
            <a:ext cx="9144000" cy="762000"/>
          </a:xfrm>
          <a:prstGeom prst="rect">
            <a:avLst/>
          </a:prstGeom>
          <a:solidFill>
            <a:srgbClr val="800080"/>
          </a:solidFill>
          <a:ln w="9525">
            <a:solidFill>
              <a:srgbClr val="640064"/>
            </a:solidFill>
            <a:miter lim="800000"/>
            <a:headEnd/>
            <a:tailEnd/>
          </a:ln>
        </p:spPr>
        <p:txBody>
          <a:bodyPr wrap="none" anchor="ctr"/>
          <a:lstStyle>
            <a:lvl1pPr>
              <a:defRPr sz="2400">
                <a:solidFill>
                  <a:schemeClr val="tx1"/>
                </a:solidFill>
                <a:latin typeface="Verdana" panose="020B0604030504040204" pitchFamily="34" charset="0"/>
                <a:cs typeface="Arial" panose="020B0604020202020204" pitchFamily="34" charset="0"/>
              </a:defRPr>
            </a:lvl1pPr>
            <a:lvl2pPr marL="742950" indent="-285750">
              <a:defRPr sz="2400">
                <a:solidFill>
                  <a:schemeClr val="tx1"/>
                </a:solidFill>
                <a:latin typeface="Verdana" panose="020B0604030504040204" pitchFamily="34" charset="0"/>
                <a:cs typeface="Arial" panose="020B0604020202020204" pitchFamily="34" charset="0"/>
              </a:defRPr>
            </a:lvl2pPr>
            <a:lvl3pPr marL="1143000" indent="-228600">
              <a:defRPr sz="2400">
                <a:solidFill>
                  <a:schemeClr val="tx1"/>
                </a:solidFill>
                <a:latin typeface="Verdana" panose="020B0604030504040204" pitchFamily="34" charset="0"/>
                <a:cs typeface="Arial" panose="020B0604020202020204" pitchFamily="34" charset="0"/>
              </a:defRPr>
            </a:lvl3pPr>
            <a:lvl4pPr marL="1600200" indent="-228600">
              <a:defRPr sz="2400">
                <a:solidFill>
                  <a:schemeClr val="tx1"/>
                </a:solidFill>
                <a:latin typeface="Verdana" panose="020B0604030504040204" pitchFamily="34" charset="0"/>
                <a:cs typeface="Arial" panose="020B0604020202020204" pitchFamily="34" charset="0"/>
              </a:defRPr>
            </a:lvl4pPr>
            <a:lvl5pPr marL="2057400" indent="-228600">
              <a:defRPr sz="24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cs typeface="Arial" panose="020B0604020202020204" pitchFamily="34" charset="0"/>
              </a:defRPr>
            </a:lvl9pPr>
          </a:lstStyle>
          <a:p>
            <a:pPr>
              <a:defRPr/>
            </a:pPr>
            <a:endParaRPr lang="en-SG" altLang="en-US"/>
          </a:p>
        </p:txBody>
      </p:sp>
      <p:sp>
        <p:nvSpPr>
          <p:cNvPr id="1031" name="Rectangle 2"/>
          <p:cNvSpPr>
            <a:spLocks noGrp="1" noChangeArrowheads="1"/>
          </p:cNvSpPr>
          <p:nvPr>
            <p:ph type="title"/>
          </p:nvPr>
        </p:nvSpPr>
        <p:spPr bwMode="auto">
          <a:xfrm>
            <a:off x="76200" y="122238"/>
            <a:ext cx="8991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 name="Rectangle 16">
            <a:extLst>
              <a:ext uri="{FF2B5EF4-FFF2-40B4-BE49-F238E27FC236}">
                <a16:creationId xmlns:a16="http://schemas.microsoft.com/office/drawing/2014/main" id="{3CFB7DC1-D521-452F-A8AA-18C726C956E1}"/>
              </a:ext>
            </a:extLst>
          </p:cNvPr>
          <p:cNvSpPr>
            <a:spLocks noChangeArrowheads="1"/>
          </p:cNvSpPr>
          <p:nvPr/>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a:t>
            </a:r>
            <a:br>
              <a:rPr lang="en-US" altLang="en-US" sz="1200" dirty="0">
                <a:latin typeface="Arial Narrow" pitchFamily="34" charset="0"/>
              </a:rPr>
            </a:br>
            <a:r>
              <a:rPr lang="en-US" altLang="en-US" sz="1200" dirty="0">
                <a:latin typeface="Arial Narrow" pitchFamily="34" charset="0"/>
              </a:rPr>
              <a:t>PRG2 AY21/22, Sem 2</a:t>
            </a:r>
          </a:p>
        </p:txBody>
      </p:sp>
      <p:pic>
        <p:nvPicPr>
          <p:cNvPr id="1033" name="Picture 22" descr="School of IC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a:extLst>
              <a:ext uri="{FF2B5EF4-FFF2-40B4-BE49-F238E27FC236}">
                <a16:creationId xmlns:a16="http://schemas.microsoft.com/office/drawing/2014/main" id="{01A89F97-A652-41D8-A50E-215BF0D5CAA0}"/>
              </a:ext>
            </a:extLst>
          </p:cNvPr>
          <p:cNvSpPr txBox="1">
            <a:spLocks noChangeArrowheads="1"/>
          </p:cNvSpPr>
          <p:nvPr/>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cs typeface="+mn-cs"/>
              </a:rPr>
              <a:t>  Last update: 15/11/2021</a:t>
            </a:r>
          </a:p>
        </p:txBody>
      </p:sp>
      <p:sp>
        <p:nvSpPr>
          <p:cNvPr id="15" name="Rectangle 15">
            <a:extLst>
              <a:ext uri="{FF2B5EF4-FFF2-40B4-BE49-F238E27FC236}">
                <a16:creationId xmlns:a16="http://schemas.microsoft.com/office/drawing/2014/main" id="{CC91FD33-A227-4B11-8741-B1DCDA125E96}"/>
              </a:ext>
            </a:extLst>
          </p:cNvPr>
          <p:cNvSpPr txBox="1">
            <a:spLocks noChangeArrowheads="1"/>
          </p:cNvSpPr>
          <p:nvPr/>
        </p:nvSpPr>
        <p:spPr bwMode="auto">
          <a:xfrm>
            <a:off x="7086600" y="6275388"/>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cs typeface="+mn-cs"/>
              </a:rPr>
              <a:t>  Lecture 6</a:t>
            </a:r>
            <a:br>
              <a:rPr lang="en-US" dirty="0">
                <a:cs typeface="+mn-cs"/>
              </a:rPr>
            </a:br>
            <a:r>
              <a:rPr lang="en-US" dirty="0">
                <a:cs typeface="+mn-cs"/>
              </a:rPr>
              <a:t>Slide </a:t>
            </a:r>
            <a:fld id="{0CB80787-5F7C-4ADF-8D28-84A6DDB2FC89}" type="slidenum">
              <a:rPr lang="en-US" smtClean="0">
                <a:cs typeface="+mn-cs"/>
              </a:rPr>
              <a:pPr>
                <a:defRPr/>
              </a:pPr>
              <a:t>‹#›</a:t>
            </a:fld>
            <a:endParaRPr lang="en-US" dirty="0">
              <a:cs typeface="+mn-cs"/>
            </a:endParaRPr>
          </a:p>
        </p:txBody>
      </p:sp>
      <p:sp>
        <p:nvSpPr>
          <p:cNvPr id="2" name="MSIPCMContentMarking" descr="{&quot;HashCode&quot;:-1818968269,&quot;Placement&quot;:&quot;Header&quot;,&quot;Top&quot;:0.0,&quot;Left&quot;:0.0,&quot;SlideWidth&quot;:720,&quot;SlideHeight&quot;:540}">
            <a:extLst>
              <a:ext uri="{FF2B5EF4-FFF2-40B4-BE49-F238E27FC236}">
                <a16:creationId xmlns:a16="http://schemas.microsoft.com/office/drawing/2014/main" id="{E108A2DC-AC79-47A5-816C-3468D3566A8E}"/>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5140" r:id="rId1"/>
    <p:sldLayoutId id="2147485119" r:id="rId2"/>
    <p:sldLayoutId id="2147485120" r:id="rId3"/>
    <p:sldLayoutId id="2147485141"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42" r:id="rId13"/>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eaLnBrk="1" fontAlgn="base" hangingPunct="1">
        <a:spcBef>
          <a:spcPct val="0"/>
        </a:spcBef>
        <a:spcAft>
          <a:spcPct val="0"/>
        </a:spcAft>
        <a:defRPr sz="3200" b="1">
          <a:solidFill>
            <a:schemeClr val="bg1"/>
          </a:solidFill>
          <a:latin typeface="Arial" charset="0"/>
          <a:cs typeface="Arial" charset="0"/>
        </a:defRPr>
      </a:lvl6pPr>
      <a:lvl7pPr marL="914400" algn="l" rtl="0" eaLnBrk="1" fontAlgn="base" hangingPunct="1">
        <a:spcBef>
          <a:spcPct val="0"/>
        </a:spcBef>
        <a:spcAft>
          <a:spcPct val="0"/>
        </a:spcAft>
        <a:defRPr sz="3200" b="1">
          <a:solidFill>
            <a:schemeClr val="bg1"/>
          </a:solidFill>
          <a:latin typeface="Arial" charset="0"/>
          <a:cs typeface="Arial" charset="0"/>
        </a:defRPr>
      </a:lvl7pPr>
      <a:lvl8pPr marL="1371600" algn="l" rtl="0" eaLnBrk="1" fontAlgn="base" hangingPunct="1">
        <a:spcBef>
          <a:spcPct val="0"/>
        </a:spcBef>
        <a:spcAft>
          <a:spcPct val="0"/>
        </a:spcAft>
        <a:defRPr sz="3200" b="1">
          <a:solidFill>
            <a:schemeClr val="bg1"/>
          </a:solidFill>
          <a:latin typeface="Arial" charset="0"/>
          <a:cs typeface="Arial" charset="0"/>
        </a:defRPr>
      </a:lvl8pPr>
      <a:lvl9pPr marL="1828800" algn="l" rtl="0" eaLnBrk="1" fontAlgn="base" hangingPunct="1">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C8FB25A-6975-46C5-89FB-AF1299D44C2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prstClr val="black">
                    <a:tint val="75000"/>
                  </a:prstClr>
                </a:solidFill>
              </a:defRPr>
            </a:lvl1pPr>
          </a:lstStyle>
          <a:p>
            <a:pPr>
              <a:defRPr/>
            </a:pPr>
            <a:fld id="{232B87ED-B357-4F17-B856-B7604C5F4192}" type="datetimeFigureOut">
              <a:rPr lang="en-US"/>
              <a:pPr>
                <a:defRPr/>
              </a:pPr>
              <a:t>11/24/2021</a:t>
            </a:fld>
            <a:endParaRPr lang="en-US"/>
          </a:p>
        </p:txBody>
      </p:sp>
      <p:sp>
        <p:nvSpPr>
          <p:cNvPr id="5" name="Footer Placeholder 4">
            <a:extLst>
              <a:ext uri="{FF2B5EF4-FFF2-40B4-BE49-F238E27FC236}">
                <a16:creationId xmlns:a16="http://schemas.microsoft.com/office/drawing/2014/main" id="{ECA76BDD-82AB-42F4-9E67-7BD3C49DD6A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284B5743-83DA-41BF-B764-931CE5DE249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prstClr val="black">
                    <a:tint val="75000"/>
                  </a:prstClr>
                </a:solidFill>
              </a:defRPr>
            </a:lvl1pPr>
          </a:lstStyle>
          <a:p>
            <a:pPr>
              <a:defRPr/>
            </a:pPr>
            <a:fld id="{D196280F-965D-4463-B53D-0282ED6BF6D7}" type="slidenum">
              <a:rPr lang="en-US"/>
              <a:pPr>
                <a:defRPr/>
              </a:pPr>
              <a:t>‹#›</a:t>
            </a:fld>
            <a:endParaRPr lang="en-US"/>
          </a:p>
        </p:txBody>
      </p:sp>
      <p:sp>
        <p:nvSpPr>
          <p:cNvPr id="2" name="MSIPCMContentMarking" descr="{&quot;HashCode&quot;:-1818968269,&quot;Placement&quot;:&quot;Header&quot;,&quot;Top&quot;:0.0,&quot;Left&quot;:0.0,&quot;SlideWidth&quot;:720,&quot;SlideHeight&quot;:540}">
            <a:extLst>
              <a:ext uri="{FF2B5EF4-FFF2-40B4-BE49-F238E27FC236}">
                <a16:creationId xmlns:a16="http://schemas.microsoft.com/office/drawing/2014/main" id="{C3E219D0-5F57-4B82-A9D8-C037E4D2EB5C}"/>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5129" r:id="rId1"/>
    <p:sldLayoutId id="2147485130" r:id="rId2"/>
    <p:sldLayoutId id="2147485131" r:id="rId3"/>
    <p:sldLayoutId id="2147485132" r:id="rId4"/>
    <p:sldLayoutId id="2147485133" r:id="rId5"/>
    <p:sldLayoutId id="2147485134" r:id="rId6"/>
    <p:sldLayoutId id="2147485135" r:id="rId7"/>
    <p:sldLayoutId id="2147485136" r:id="rId8"/>
    <p:sldLayoutId id="2147485137" r:id="rId9"/>
    <p:sldLayoutId id="2147485138" r:id="rId10"/>
    <p:sldLayoutId id="214748513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5.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a:extLst>
              <a:ext uri="{FF2B5EF4-FFF2-40B4-BE49-F238E27FC236}">
                <a16:creationId xmlns:a16="http://schemas.microsoft.com/office/drawing/2014/main" id="{FBEE087B-BBA2-44E3-ADFD-34C886CEF9F4}"/>
              </a:ext>
            </a:extLst>
          </p:cNvPr>
          <p:cNvSpPr>
            <a:spLocks noGrp="1" noChangeArrowheads="1"/>
          </p:cNvSpPr>
          <p:nvPr>
            <p:ph type="subTitle" idx="1"/>
          </p:nvPr>
        </p:nvSpPr>
        <p:spPr>
          <a:xfrm>
            <a:off x="1905000" y="2039938"/>
            <a:ext cx="6629400" cy="1541462"/>
          </a:xfrm>
        </p:spPr>
        <p:txBody>
          <a:bodyPr/>
          <a:lstStyle/>
          <a:p>
            <a:pPr>
              <a:defRPr/>
            </a:pPr>
            <a:endParaRPr lang="en-GB" altLang="en-US" dirty="0"/>
          </a:p>
          <a:p>
            <a:pPr eaLnBrk="1" hangingPunct="1">
              <a:lnSpc>
                <a:spcPct val="130000"/>
              </a:lnSpc>
              <a:defRPr/>
            </a:pPr>
            <a:endParaRPr lang="en-GB" altLang="en-US" sz="4000" dirty="0">
              <a:solidFill>
                <a:srgbClr val="0033CC"/>
              </a:solidFill>
              <a:effectLst>
                <a:outerShdw blurRad="38100" dist="38100" dir="2700000" algn="tl">
                  <a:srgbClr val="C0C0C0"/>
                </a:outerShdw>
              </a:effectLst>
            </a:endParaRPr>
          </a:p>
        </p:txBody>
      </p:sp>
      <p:sp>
        <p:nvSpPr>
          <p:cNvPr id="129042" name="Rectangle 18">
            <a:extLst>
              <a:ext uri="{FF2B5EF4-FFF2-40B4-BE49-F238E27FC236}">
                <a16:creationId xmlns:a16="http://schemas.microsoft.com/office/drawing/2014/main" id="{0F66B156-B622-471A-A66E-7732C2F4CA3F}"/>
              </a:ext>
            </a:extLst>
          </p:cNvPr>
          <p:cNvSpPr>
            <a:spLocks noChangeArrowheads="1"/>
          </p:cNvSpPr>
          <p:nvPr/>
        </p:nvSpPr>
        <p:spPr bwMode="auto">
          <a:xfrm>
            <a:off x="2667000" y="1752600"/>
            <a:ext cx="5638800" cy="1752600"/>
          </a:xfrm>
          <a:prstGeom prst="rect">
            <a:avLst/>
          </a:prstGeom>
          <a:noFill/>
          <a:ln w="9525">
            <a:noFill/>
            <a:miter lim="800000"/>
            <a:headEnd/>
            <a:tailEnd/>
          </a:ln>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a:lnSpc>
                <a:spcPct val="90000"/>
              </a:lnSpc>
              <a:spcBef>
                <a:spcPct val="20000"/>
              </a:spcBef>
              <a:buClr>
                <a:srgbClr val="000000"/>
              </a:buClr>
              <a:buSzPct val="140000"/>
              <a:defRPr/>
            </a:pPr>
            <a:r>
              <a:rPr lang="en-US" sz="4400" kern="0" dirty="0">
                <a:solidFill>
                  <a:srgbClr val="640064"/>
                </a:solidFill>
                <a:latin typeface="Arial"/>
                <a:cs typeface="+mn-cs"/>
              </a:rPr>
              <a:t>Abstract Classes &amp; Interfaces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0FC4F580-ECF7-4CB5-9B3C-AC10FA84B30E}"/>
              </a:ext>
            </a:extLst>
          </p:cNvPr>
          <p:cNvSpPr>
            <a:spLocks noGrp="1" noChangeArrowheads="1"/>
          </p:cNvSpPr>
          <p:nvPr>
            <p:ph type="body" idx="1"/>
          </p:nvPr>
        </p:nvSpPr>
        <p:spPr>
          <a:xfrm>
            <a:off x="152400" y="1066800"/>
            <a:ext cx="8763000" cy="5181600"/>
          </a:xfrm>
        </p:spPr>
        <p:txBody>
          <a:bodyPr/>
          <a:lstStyle/>
          <a:p>
            <a:pPr marL="609600" indent="-609600">
              <a:buClr>
                <a:srgbClr val="0000FF"/>
              </a:buClr>
              <a:buFont typeface="Wingdings" panose="05000000000000000000" pitchFamily="2" charset="2"/>
              <a:buNone/>
              <a:defRPr/>
            </a:pPr>
            <a:r>
              <a:rPr lang="en-US" altLang="en-US" b="1" dirty="0"/>
              <a:t>An </a:t>
            </a:r>
            <a:r>
              <a:rPr lang="en-US" altLang="en-US" b="1" u="sng" dirty="0">
                <a:solidFill>
                  <a:srgbClr val="FF0000"/>
                </a:solidFill>
              </a:rPr>
              <a:t>abstract method</a:t>
            </a:r>
            <a:r>
              <a:rPr lang="en-US" altLang="en-US" b="1" dirty="0">
                <a:solidFill>
                  <a:srgbClr val="FF0000"/>
                </a:solidFill>
              </a:rPr>
              <a:t> </a:t>
            </a:r>
            <a:r>
              <a:rPr lang="en-US" altLang="en-US" b="1" dirty="0"/>
              <a:t>is a method that :</a:t>
            </a:r>
            <a:endParaRPr lang="en-US" altLang="en-US" sz="1000" b="1" dirty="0">
              <a:solidFill>
                <a:srgbClr val="0000FF"/>
              </a:solidFill>
              <a:latin typeface="Arial Narrow" panose="020B0606020202030204" pitchFamily="34" charset="0"/>
            </a:endParaRPr>
          </a:p>
          <a:p>
            <a:pPr marL="457200" indent="-457200">
              <a:spcBef>
                <a:spcPts val="1200"/>
              </a:spcBef>
              <a:buClr>
                <a:srgbClr val="660033"/>
              </a:buClr>
              <a:defRPr/>
            </a:pPr>
            <a:r>
              <a:rPr lang="en-US" altLang="en-US" sz="2400" dirty="0"/>
              <a:t>contains only the </a:t>
            </a:r>
            <a:r>
              <a:rPr lang="en-US" altLang="en-US" sz="2400" u="sng" dirty="0">
                <a:solidFill>
                  <a:srgbClr val="FF0000"/>
                </a:solidFill>
              </a:rPr>
              <a:t>method signature</a:t>
            </a:r>
            <a:endParaRPr lang="en-US" altLang="en-US" sz="2400" dirty="0">
              <a:solidFill>
                <a:srgbClr val="FF0000"/>
              </a:solidFill>
            </a:endParaRPr>
          </a:p>
          <a:p>
            <a:pPr marL="457200" indent="-457200">
              <a:spcBef>
                <a:spcPts val="1200"/>
              </a:spcBef>
              <a:buClr>
                <a:srgbClr val="660033"/>
              </a:buClr>
              <a:defRPr/>
            </a:pPr>
            <a:r>
              <a:rPr lang="en-US" altLang="en-US" sz="2400" dirty="0"/>
              <a:t>has </a:t>
            </a:r>
            <a:r>
              <a:rPr lang="en-US" altLang="en-US" sz="2400" dirty="0">
                <a:solidFill>
                  <a:srgbClr val="FF0000"/>
                </a:solidFill>
              </a:rPr>
              <a:t>NO</a:t>
            </a:r>
            <a:r>
              <a:rPr lang="en-US" altLang="en-US" sz="2400" dirty="0"/>
              <a:t> method 'body' (i.e. no implementation) </a:t>
            </a:r>
          </a:p>
          <a:p>
            <a:pPr marL="457200" indent="-457200">
              <a:spcBef>
                <a:spcPts val="1200"/>
              </a:spcBef>
              <a:buClr>
                <a:srgbClr val="660033"/>
              </a:buClr>
              <a:defRPr/>
            </a:pPr>
            <a:r>
              <a:rPr lang="en-US" altLang="en-US" sz="2400" dirty="0"/>
              <a:t>needs to be implemented (overridden) in the subclasses</a:t>
            </a:r>
          </a:p>
          <a:p>
            <a:pPr marL="457200" indent="-457200">
              <a:spcBef>
                <a:spcPts val="1200"/>
              </a:spcBef>
              <a:buClr>
                <a:srgbClr val="660033"/>
              </a:buClr>
              <a:defRPr/>
            </a:pPr>
            <a:r>
              <a:rPr lang="en-US" altLang="en-US" sz="2400" dirty="0"/>
              <a:t>is defined using the keyword </a:t>
            </a:r>
            <a:r>
              <a:rPr lang="en-US" altLang="en-US" sz="2400" i="1" dirty="0">
                <a:solidFill>
                  <a:srgbClr val="FF0000"/>
                </a:solidFill>
              </a:rPr>
              <a:t>abstract</a:t>
            </a:r>
            <a:endParaRPr lang="en-US" altLang="en-US" sz="2400" dirty="0">
              <a:solidFill>
                <a:srgbClr val="FF0000"/>
              </a:solidFill>
            </a:endParaRPr>
          </a:p>
        </p:txBody>
      </p:sp>
      <p:sp>
        <p:nvSpPr>
          <p:cNvPr id="24579" name="Title 1"/>
          <p:cNvSpPr>
            <a:spLocks noGrp="1" noChangeArrowheads="1"/>
          </p:cNvSpPr>
          <p:nvPr>
            <p:ph type="title"/>
          </p:nvPr>
        </p:nvSpPr>
        <p:spPr/>
        <p:txBody>
          <a:bodyPr/>
          <a:lstStyle/>
          <a:p>
            <a:r>
              <a:rPr lang="en-US" altLang="en-US"/>
              <a:t>Abstract Methods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9000"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1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381000" y="990600"/>
            <a:ext cx="8305800" cy="3360738"/>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90000"/>
              </a:lnSpc>
              <a:spcBef>
                <a:spcPct val="0"/>
              </a:spcBef>
              <a:buClr>
                <a:schemeClr val="bg1"/>
              </a:buClr>
              <a:buFont typeface="Wingdings" panose="05000000000000000000" pitchFamily="2" charset="2"/>
              <a:buNone/>
            </a:pPr>
            <a:r>
              <a:rPr lang="en-US" altLang="en-US" sz="2400" b="1">
                <a:solidFill>
                  <a:srgbClr val="FF0000"/>
                </a:solidFill>
                <a:latin typeface="Arial Narrow" panose="020B0606020202030204" pitchFamily="34" charset="0"/>
              </a:rPr>
              <a:t>abstract</a:t>
            </a:r>
            <a:r>
              <a:rPr lang="en-US" altLang="en-US" sz="2400" b="1">
                <a:solidFill>
                  <a:schemeClr val="tx1"/>
                </a:solidFill>
                <a:latin typeface="Arial Narrow" panose="020B0606020202030204" pitchFamily="34" charset="0"/>
              </a:rPr>
              <a:t> class ClassName</a:t>
            </a:r>
          </a:p>
          <a:p>
            <a:pPr>
              <a:lnSpc>
                <a:spcPct val="90000"/>
              </a:lnSpc>
              <a:spcBef>
                <a:spcPct val="0"/>
              </a:spcBef>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a:t>
            </a:r>
          </a:p>
          <a:p>
            <a:pPr>
              <a:lnSpc>
                <a:spcPct val="90000"/>
              </a:lnSpc>
              <a:spcBef>
                <a:spcPct val="0"/>
              </a:spcBef>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  </a:t>
            </a:r>
            <a:r>
              <a:rPr lang="en-US" altLang="en-US" sz="2400" i="1">
                <a:solidFill>
                  <a:srgbClr val="009999"/>
                </a:solidFill>
                <a:latin typeface="Arial Narrow" panose="020B0606020202030204" pitchFamily="34" charset="0"/>
              </a:rPr>
              <a:t>// attributes (data)</a:t>
            </a:r>
            <a:endParaRPr lang="en-US" altLang="en-US" sz="2400">
              <a:solidFill>
                <a:srgbClr val="009999"/>
              </a:solidFill>
              <a:latin typeface="Arial Narrow" panose="020B0606020202030204" pitchFamily="34" charset="0"/>
            </a:endParaRPr>
          </a:p>
          <a:p>
            <a:pPr>
              <a:lnSpc>
                <a:spcPct val="90000"/>
              </a:lnSpc>
              <a:spcBef>
                <a:spcPct val="0"/>
              </a:spcBef>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  . . .</a:t>
            </a:r>
          </a:p>
          <a:p>
            <a:pPr>
              <a:lnSpc>
                <a:spcPct val="90000"/>
              </a:lnSpc>
              <a:spcBef>
                <a:spcPct val="0"/>
              </a:spcBef>
              <a:buClr>
                <a:schemeClr val="bg1"/>
              </a:buClr>
              <a:buFont typeface="Wingdings" panose="05000000000000000000" pitchFamily="2" charset="2"/>
              <a:buNone/>
            </a:pPr>
            <a:r>
              <a:rPr lang="en-US" altLang="en-US" sz="2400" i="1">
                <a:solidFill>
                  <a:srgbClr val="009999"/>
                </a:solidFill>
                <a:latin typeface="Arial Narrow" panose="020B0606020202030204" pitchFamily="34" charset="0"/>
              </a:rPr>
              <a:t>  // behaviors (methods)</a:t>
            </a:r>
          </a:p>
          <a:p>
            <a:pPr>
              <a:lnSpc>
                <a:spcPct val="90000"/>
              </a:lnSpc>
              <a:spcBef>
                <a:spcPct val="0"/>
              </a:spcBef>
              <a:buClr>
                <a:schemeClr val="bg1"/>
              </a:buClr>
              <a:buFont typeface="Wingdings" panose="05000000000000000000" pitchFamily="2" charset="2"/>
              <a:buNone/>
            </a:pPr>
            <a:r>
              <a:rPr lang="en-US" altLang="en-US" sz="2400" b="1">
                <a:solidFill>
                  <a:srgbClr val="0000FF"/>
                </a:solidFill>
                <a:latin typeface="Arial Narrow" panose="020B0606020202030204" pitchFamily="34" charset="0"/>
              </a:rPr>
              <a:t>  </a:t>
            </a:r>
            <a:r>
              <a:rPr lang="en-US" altLang="en-US" sz="2400" b="1">
                <a:solidFill>
                  <a:schemeClr val="tx1"/>
                </a:solidFill>
                <a:latin typeface="Arial Narrow" panose="020B0606020202030204" pitchFamily="34" charset="0"/>
              </a:rPr>
              <a:t>. . .</a:t>
            </a:r>
          </a:p>
          <a:p>
            <a:pPr>
              <a:lnSpc>
                <a:spcPct val="90000"/>
              </a:lnSpc>
              <a:spcBef>
                <a:spcPct val="0"/>
              </a:spcBef>
              <a:buClr>
                <a:schemeClr val="bg1"/>
              </a:buClr>
              <a:buFont typeface="Wingdings" panose="05000000000000000000" pitchFamily="2" charset="2"/>
              <a:buNone/>
            </a:pPr>
            <a:r>
              <a:rPr lang="en-US" altLang="en-US" sz="2400" i="1">
                <a:solidFill>
                  <a:srgbClr val="009999"/>
                </a:solidFill>
                <a:latin typeface="Arial Narrow" panose="020B0606020202030204" pitchFamily="34" charset="0"/>
              </a:rPr>
              <a:t>  // abstract method(s)</a:t>
            </a:r>
          </a:p>
          <a:p>
            <a:pPr>
              <a:lnSpc>
                <a:spcPct val="90000"/>
              </a:lnSpc>
              <a:spcBef>
                <a:spcPct val="0"/>
              </a:spcBef>
              <a:buClr>
                <a:schemeClr val="bg1"/>
              </a:buClr>
              <a:buFont typeface="Wingdings" panose="05000000000000000000" pitchFamily="2" charset="2"/>
              <a:buNone/>
            </a:pPr>
            <a:r>
              <a:rPr lang="en-US" altLang="en-US" sz="2000" b="1">
                <a:solidFill>
                  <a:srgbClr val="0000FF"/>
                </a:solidFill>
                <a:latin typeface="Arial Narrow" panose="020B0606020202030204" pitchFamily="34" charset="0"/>
              </a:rPr>
              <a:t>  </a:t>
            </a:r>
            <a:r>
              <a:rPr lang="en-US" altLang="en-US" sz="2400">
                <a:solidFill>
                  <a:srgbClr val="0000FF"/>
                </a:solidFill>
                <a:latin typeface="Arial Narrow" panose="020B0606020202030204" pitchFamily="34" charset="0"/>
                <a:cs typeface="Segoe UI" panose="020B0502040204020203" pitchFamily="34" charset="0"/>
              </a:rPr>
              <a:t>public </a:t>
            </a:r>
            <a:r>
              <a:rPr lang="en-US" altLang="en-US" sz="2400" b="1">
                <a:solidFill>
                  <a:srgbClr val="FF0000"/>
                </a:solidFill>
                <a:latin typeface="Arial Narrow" panose="020B0606020202030204" pitchFamily="34" charset="0"/>
                <a:cs typeface="Segoe UI" panose="020B0502040204020203" pitchFamily="34" charset="0"/>
              </a:rPr>
              <a:t>abstract</a:t>
            </a:r>
            <a:r>
              <a:rPr lang="en-US" altLang="en-US" sz="2400">
                <a:solidFill>
                  <a:srgbClr val="0000FF"/>
                </a:solidFill>
                <a:latin typeface="Arial Narrow" panose="020B0606020202030204" pitchFamily="34" charset="0"/>
                <a:cs typeface="Segoe UI" panose="020B0502040204020203" pitchFamily="34" charset="0"/>
              </a:rPr>
              <a:t> retType MethodName (parameter_list)</a:t>
            </a:r>
            <a:r>
              <a:rPr lang="en-US" altLang="en-US" sz="2400" b="1">
                <a:solidFill>
                  <a:srgbClr val="FF0000"/>
                </a:solidFill>
                <a:latin typeface="Arial Narrow" panose="020B0606020202030204" pitchFamily="34" charset="0"/>
                <a:cs typeface="Segoe UI" panose="020B0502040204020203" pitchFamily="34" charset="0"/>
              </a:rPr>
              <a:t>;</a:t>
            </a:r>
            <a:r>
              <a:rPr lang="en-US" altLang="en-US" sz="2400">
                <a:solidFill>
                  <a:srgbClr val="0000FF"/>
                </a:solidFill>
                <a:latin typeface="Arial Narrow" panose="020B0606020202030204" pitchFamily="34" charset="0"/>
                <a:cs typeface="Segoe UI" panose="020B0502040204020203" pitchFamily="34" charset="0"/>
              </a:rPr>
              <a:t>  </a:t>
            </a:r>
            <a:r>
              <a:rPr lang="en-US" altLang="en-US" sz="2000" i="1">
                <a:solidFill>
                  <a:srgbClr val="009999"/>
                </a:solidFill>
                <a:latin typeface="Arial Narrow" panose="020B0606020202030204" pitchFamily="34" charset="0"/>
                <a:cs typeface="Segoe UI" panose="020B0502040204020203" pitchFamily="34" charset="0"/>
              </a:rPr>
              <a:t>// no ‘body’</a:t>
            </a:r>
          </a:p>
          <a:p>
            <a:pPr>
              <a:lnSpc>
                <a:spcPct val="90000"/>
              </a:lnSpc>
              <a:spcBef>
                <a:spcPct val="0"/>
              </a:spcBef>
              <a:buClr>
                <a:schemeClr val="bg1"/>
              </a:buClr>
              <a:buFont typeface="Wingdings" panose="05000000000000000000" pitchFamily="2" charset="2"/>
              <a:buNone/>
            </a:pPr>
            <a:r>
              <a:rPr lang="en-US" altLang="en-US" sz="2000" b="1">
                <a:solidFill>
                  <a:schemeClr val="tx1"/>
                </a:solidFill>
                <a:latin typeface="Arial Narrow" panose="020B0606020202030204" pitchFamily="34" charset="0"/>
              </a:rPr>
              <a:t>  . . .</a:t>
            </a:r>
          </a:p>
          <a:p>
            <a:pPr>
              <a:lnSpc>
                <a:spcPct val="90000"/>
              </a:lnSpc>
              <a:spcBef>
                <a:spcPct val="0"/>
              </a:spcBef>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a:t>
            </a:r>
          </a:p>
        </p:txBody>
      </p:sp>
      <p:sp>
        <p:nvSpPr>
          <p:cNvPr id="26627" name="Title 1"/>
          <p:cNvSpPr>
            <a:spLocks noGrp="1" noChangeArrowheads="1"/>
          </p:cNvSpPr>
          <p:nvPr>
            <p:ph type="title"/>
          </p:nvPr>
        </p:nvSpPr>
        <p:spPr/>
        <p:txBody>
          <a:bodyPr/>
          <a:lstStyle/>
          <a:p>
            <a:r>
              <a:rPr lang="en-US" altLang="en-US"/>
              <a:t>Format of Abstract Class &amp; Abstract Method</a:t>
            </a:r>
          </a:p>
        </p:txBody>
      </p:sp>
      <p:sp>
        <p:nvSpPr>
          <p:cNvPr id="26628" name="Text Box 4"/>
          <p:cNvSpPr txBox="1">
            <a:spLocks noChangeArrowheads="1"/>
          </p:cNvSpPr>
          <p:nvPr/>
        </p:nvSpPr>
        <p:spPr bwMode="auto">
          <a:xfrm>
            <a:off x="228600" y="4672013"/>
            <a:ext cx="8610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347663" indent="-347663">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spcBef>
                <a:spcPct val="50000"/>
              </a:spcBef>
              <a:buClr>
                <a:schemeClr val="bg1"/>
              </a:buClr>
              <a:buFont typeface="Wingdings" panose="05000000000000000000" pitchFamily="2" charset="2"/>
              <a:buNone/>
            </a:pPr>
            <a:r>
              <a:rPr kumimoji="1" lang="en-US" altLang="en-US" sz="2400" i="1">
                <a:solidFill>
                  <a:srgbClr val="FF0000"/>
                </a:solidFill>
              </a:rPr>
              <a:t>* 	</a:t>
            </a:r>
            <a:r>
              <a:rPr kumimoji="1" lang="en-US" altLang="en-US" sz="2400" i="1">
                <a:solidFill>
                  <a:srgbClr val="FF0000"/>
                </a:solidFill>
                <a:latin typeface="Arial Narrow" panose="020B0606020202030204" pitchFamily="34" charset="0"/>
              </a:rPr>
              <a:t>An </a:t>
            </a:r>
            <a:r>
              <a:rPr kumimoji="1" lang="en-US" altLang="en-US" sz="2400" i="1" u="sng">
                <a:solidFill>
                  <a:srgbClr val="FF0000"/>
                </a:solidFill>
                <a:latin typeface="Arial Narrow" panose="020B0606020202030204" pitchFamily="34" charset="0"/>
              </a:rPr>
              <a:t>abstract method</a:t>
            </a:r>
            <a:r>
              <a:rPr kumimoji="1" lang="en-US" altLang="en-US" sz="2400" i="1">
                <a:solidFill>
                  <a:srgbClr val="FF0000"/>
                </a:solidFill>
                <a:latin typeface="Arial Narrow" panose="020B0606020202030204" pitchFamily="34" charset="0"/>
              </a:rPr>
              <a:t> can exist only in an Abstract Class</a:t>
            </a:r>
          </a:p>
          <a:p>
            <a:pPr>
              <a:lnSpc>
                <a:spcPct val="80000"/>
              </a:lnSpc>
              <a:spcBef>
                <a:spcPct val="50000"/>
              </a:spcBef>
              <a:buClr>
                <a:schemeClr val="bg1"/>
              </a:buClr>
              <a:buFont typeface="Wingdings" panose="05000000000000000000" pitchFamily="2" charset="2"/>
              <a:buNone/>
            </a:pPr>
            <a:r>
              <a:rPr kumimoji="1" lang="en-US" altLang="en-US" sz="2400" i="1">
                <a:solidFill>
                  <a:srgbClr val="FF0000"/>
                </a:solidFill>
                <a:latin typeface="Arial Narrow" panose="020B0606020202030204" pitchFamily="34" charset="0"/>
              </a:rPr>
              <a:t>*	An </a:t>
            </a:r>
            <a:r>
              <a:rPr kumimoji="1" lang="en-US" altLang="en-US" sz="2400" i="1" u="sng">
                <a:solidFill>
                  <a:srgbClr val="FF0000"/>
                </a:solidFill>
                <a:latin typeface="Arial Narrow" panose="020B0606020202030204" pitchFamily="34" charset="0"/>
              </a:rPr>
              <a:t>abstract class</a:t>
            </a:r>
            <a:r>
              <a:rPr kumimoji="1" lang="en-US" altLang="en-US" sz="2400" i="1">
                <a:solidFill>
                  <a:srgbClr val="FF0000"/>
                </a:solidFill>
                <a:latin typeface="Arial Narrow" panose="020B0606020202030204" pitchFamily="34" charset="0"/>
              </a:rPr>
              <a:t> may contain both concrete and abstract methods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3600" y="21799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457200" y="1066800"/>
            <a:ext cx="8229600" cy="4049713"/>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150000"/>
              </a:lnSpc>
              <a:spcBef>
                <a:spcPts val="600"/>
              </a:spcBef>
              <a:buClr>
                <a:schemeClr val="bg1"/>
              </a:buClr>
              <a:buFont typeface="Wingdings" panose="05000000000000000000" pitchFamily="2" charset="2"/>
              <a:buNone/>
            </a:pPr>
            <a:r>
              <a:rPr lang="en-US" altLang="en-US" sz="2400" b="1">
                <a:solidFill>
                  <a:srgbClr val="FF0000"/>
                </a:solidFill>
                <a:latin typeface="Arial Narrow" panose="020B0606020202030204" pitchFamily="34" charset="0"/>
              </a:rPr>
              <a:t>abstract</a:t>
            </a:r>
            <a:r>
              <a:rPr lang="en-US" altLang="en-US" sz="2400" b="1">
                <a:solidFill>
                  <a:schemeClr val="tx1"/>
                </a:solidFill>
                <a:latin typeface="Arial Narrow" panose="020B0606020202030204" pitchFamily="34" charset="0"/>
              </a:rPr>
              <a:t> class Shape {</a:t>
            </a:r>
          </a:p>
          <a:p>
            <a:pPr>
              <a:lnSpc>
                <a:spcPct val="80000"/>
              </a:lnSpc>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	</a:t>
            </a:r>
            <a:r>
              <a:rPr lang="en-US" altLang="en-US" sz="2400" i="1">
                <a:solidFill>
                  <a:srgbClr val="009999"/>
                </a:solidFill>
                <a:latin typeface="Arial Narrow" panose="020B0606020202030204" pitchFamily="34" charset="0"/>
              </a:rPr>
              <a:t>// properties</a:t>
            </a:r>
          </a:p>
          <a:p>
            <a:pPr>
              <a:lnSpc>
                <a:spcPct val="80000"/>
              </a:lnSpc>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	</a:t>
            </a:r>
            <a:r>
              <a:rPr lang="en-US" altLang="en-US" sz="2400" b="1">
                <a:solidFill>
                  <a:srgbClr val="0000FF"/>
                </a:solidFill>
                <a:latin typeface="Arial Narrow" panose="020B0606020202030204" pitchFamily="34" charset="0"/>
              </a:rPr>
              <a:t>public</a:t>
            </a:r>
            <a:r>
              <a:rPr lang="en-US" altLang="en-US" sz="2400" b="1">
                <a:solidFill>
                  <a:srgbClr val="000000"/>
                </a:solidFill>
                <a:latin typeface="Arial Narrow" panose="020B0606020202030204" pitchFamily="34" charset="0"/>
              </a:rPr>
              <a:t> </a:t>
            </a:r>
            <a:r>
              <a:rPr lang="en-US" altLang="en-US" sz="2400" b="1">
                <a:solidFill>
                  <a:srgbClr val="0000FF"/>
                </a:solidFill>
                <a:latin typeface="Arial Narrow" panose="020B0606020202030204" pitchFamily="34" charset="0"/>
              </a:rPr>
              <a:t>string</a:t>
            </a:r>
            <a:r>
              <a:rPr lang="en-US" altLang="en-US" sz="2400" b="1">
                <a:solidFill>
                  <a:srgbClr val="000000"/>
                </a:solidFill>
                <a:latin typeface="Arial Narrow" panose="020B0606020202030204" pitchFamily="34" charset="0"/>
              </a:rPr>
              <a:t> Type { </a:t>
            </a:r>
            <a:r>
              <a:rPr lang="en-US" altLang="en-US" sz="2400" b="1">
                <a:solidFill>
                  <a:srgbClr val="0000FF"/>
                </a:solidFill>
                <a:latin typeface="Arial Narrow" panose="020B0606020202030204" pitchFamily="34" charset="0"/>
              </a:rPr>
              <a:t>get</a:t>
            </a:r>
            <a:r>
              <a:rPr lang="en-US" altLang="en-US" sz="2400" b="1">
                <a:solidFill>
                  <a:srgbClr val="000000"/>
                </a:solidFill>
                <a:latin typeface="Arial Narrow" panose="020B0606020202030204" pitchFamily="34" charset="0"/>
              </a:rPr>
              <a:t>; </a:t>
            </a:r>
            <a:r>
              <a:rPr lang="en-US" altLang="en-US" sz="2400" b="1">
                <a:solidFill>
                  <a:srgbClr val="0000FF"/>
                </a:solidFill>
                <a:latin typeface="Arial Narrow" panose="020B0606020202030204" pitchFamily="34" charset="0"/>
              </a:rPr>
              <a:t>set</a:t>
            </a:r>
            <a:r>
              <a:rPr lang="en-US" altLang="en-US" sz="2400" b="1">
                <a:solidFill>
                  <a:srgbClr val="000000"/>
                </a:solidFill>
                <a:latin typeface="Arial Narrow" panose="020B0606020202030204" pitchFamily="34" charset="0"/>
              </a:rPr>
              <a:t>; }</a:t>
            </a:r>
            <a:endParaRPr lang="en-US" altLang="en-US" sz="2400" b="1">
              <a:solidFill>
                <a:schemeClr val="tx1"/>
              </a:solidFill>
              <a:latin typeface="Arial Narrow" panose="020B0606020202030204" pitchFamily="34" charset="0"/>
            </a:endParaRPr>
          </a:p>
          <a:p>
            <a:pPr>
              <a:lnSpc>
                <a:spcPct val="80000"/>
              </a:lnSpc>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	</a:t>
            </a:r>
            <a:r>
              <a:rPr lang="en-US" altLang="en-US" sz="2400" b="1">
                <a:solidFill>
                  <a:srgbClr val="0000FF"/>
                </a:solidFill>
                <a:latin typeface="Arial Narrow" panose="020B0606020202030204" pitchFamily="34" charset="0"/>
              </a:rPr>
              <a:t>public</a:t>
            </a:r>
            <a:r>
              <a:rPr lang="en-US" altLang="en-US" sz="2400" b="1">
                <a:solidFill>
                  <a:srgbClr val="000000"/>
                </a:solidFill>
                <a:latin typeface="Arial Narrow" panose="020B0606020202030204" pitchFamily="34" charset="0"/>
              </a:rPr>
              <a:t> </a:t>
            </a:r>
            <a:r>
              <a:rPr lang="en-US" altLang="en-US" sz="2400" b="1">
                <a:solidFill>
                  <a:srgbClr val="0000FF"/>
                </a:solidFill>
                <a:latin typeface="Arial Narrow" panose="020B0606020202030204" pitchFamily="34" charset="0"/>
              </a:rPr>
              <a:t>string</a:t>
            </a:r>
            <a:r>
              <a:rPr lang="en-US" altLang="en-US" sz="2400" b="1">
                <a:solidFill>
                  <a:srgbClr val="000000"/>
                </a:solidFill>
                <a:latin typeface="Arial Narrow" panose="020B0606020202030204" pitchFamily="34" charset="0"/>
              </a:rPr>
              <a:t> Color { </a:t>
            </a:r>
            <a:r>
              <a:rPr lang="en-US" altLang="en-US" sz="2400" b="1">
                <a:solidFill>
                  <a:srgbClr val="0000FF"/>
                </a:solidFill>
                <a:latin typeface="Arial Narrow" panose="020B0606020202030204" pitchFamily="34" charset="0"/>
              </a:rPr>
              <a:t>get</a:t>
            </a:r>
            <a:r>
              <a:rPr lang="en-US" altLang="en-US" sz="2400" b="1">
                <a:solidFill>
                  <a:srgbClr val="000000"/>
                </a:solidFill>
                <a:latin typeface="Arial Narrow" panose="020B0606020202030204" pitchFamily="34" charset="0"/>
              </a:rPr>
              <a:t>; </a:t>
            </a:r>
            <a:r>
              <a:rPr lang="en-US" altLang="en-US" sz="2400" b="1">
                <a:solidFill>
                  <a:srgbClr val="0000FF"/>
                </a:solidFill>
                <a:latin typeface="Arial Narrow" panose="020B0606020202030204" pitchFamily="34" charset="0"/>
              </a:rPr>
              <a:t>set</a:t>
            </a:r>
            <a:r>
              <a:rPr lang="en-US" altLang="en-US" sz="2400" b="1">
                <a:solidFill>
                  <a:srgbClr val="000000"/>
                </a:solidFill>
                <a:latin typeface="Arial Narrow" panose="020B0606020202030204" pitchFamily="34" charset="0"/>
              </a:rPr>
              <a:t>; }</a:t>
            </a:r>
            <a:endParaRPr lang="en-US" altLang="en-US" sz="2400" b="1">
              <a:solidFill>
                <a:schemeClr val="tx1"/>
              </a:solidFill>
              <a:latin typeface="Arial Narrow" panose="020B0606020202030204" pitchFamily="34" charset="0"/>
            </a:endParaRPr>
          </a:p>
          <a:p>
            <a:pPr>
              <a:lnSpc>
                <a:spcPct val="80000"/>
              </a:lnSpc>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      </a:t>
            </a:r>
          </a:p>
          <a:p>
            <a:pPr>
              <a:lnSpc>
                <a:spcPct val="80000"/>
              </a:lnSpc>
              <a:buClr>
                <a:schemeClr val="bg1"/>
              </a:buClr>
              <a:buFont typeface="Wingdings" panose="05000000000000000000" pitchFamily="2" charset="2"/>
              <a:buNone/>
            </a:pPr>
            <a:r>
              <a:rPr lang="en-US" altLang="en-US" sz="2400" b="1" i="1">
                <a:solidFill>
                  <a:srgbClr val="0099CC"/>
                </a:solidFill>
                <a:latin typeface="Arial Narrow" panose="020B0606020202030204" pitchFamily="34" charset="0"/>
              </a:rPr>
              <a:t>   	</a:t>
            </a:r>
            <a:r>
              <a:rPr lang="en-US" altLang="en-US" sz="2400" i="1">
                <a:solidFill>
                  <a:srgbClr val="009999"/>
                </a:solidFill>
                <a:latin typeface="Arial Narrow" panose="020B0606020202030204" pitchFamily="34" charset="0"/>
              </a:rPr>
              <a:t>// behaviors (constructors and methods)</a:t>
            </a:r>
          </a:p>
          <a:p>
            <a:pPr>
              <a:lnSpc>
                <a:spcPct val="80000"/>
              </a:lnSpc>
              <a:buClr>
                <a:schemeClr val="bg1"/>
              </a:buClr>
              <a:buFont typeface="Wingdings" panose="05000000000000000000" pitchFamily="2" charset="2"/>
              <a:buNone/>
            </a:pPr>
            <a:r>
              <a:rPr lang="en-US" altLang="en-US" sz="2400" b="1">
                <a:solidFill>
                  <a:srgbClr val="0000FF"/>
                </a:solidFill>
                <a:latin typeface="Arial Narrow" panose="020B0606020202030204" pitchFamily="34" charset="0"/>
              </a:rPr>
              <a:t>   	</a:t>
            </a:r>
            <a:r>
              <a:rPr lang="en-US" altLang="en-US" sz="2400" b="1">
                <a:solidFill>
                  <a:schemeClr val="tx1"/>
                </a:solidFill>
                <a:latin typeface="Arial Narrow" panose="020B0606020202030204" pitchFamily="34" charset="0"/>
              </a:rPr>
              <a:t>. . .</a:t>
            </a:r>
          </a:p>
          <a:p>
            <a:pPr>
              <a:lnSpc>
                <a:spcPct val="80000"/>
              </a:lnSpc>
              <a:buClr>
                <a:schemeClr val="bg1"/>
              </a:buClr>
              <a:buFont typeface="Wingdings" panose="05000000000000000000" pitchFamily="2" charset="2"/>
              <a:buNone/>
            </a:pPr>
            <a:r>
              <a:rPr lang="en-US" altLang="en-US" sz="2400" i="1">
                <a:solidFill>
                  <a:srgbClr val="009999"/>
                </a:solidFill>
                <a:latin typeface="Arial Narrow" panose="020B0606020202030204" pitchFamily="34" charset="0"/>
              </a:rPr>
              <a:t>   	// abstract method(s)</a:t>
            </a:r>
          </a:p>
          <a:p>
            <a:pPr>
              <a:lnSpc>
                <a:spcPct val="80000"/>
              </a:lnSpc>
              <a:buClr>
                <a:schemeClr val="bg1"/>
              </a:buClr>
              <a:buFont typeface="Wingdings" panose="05000000000000000000" pitchFamily="2" charset="2"/>
              <a:buNone/>
            </a:pPr>
            <a:r>
              <a:rPr lang="en-US" altLang="en-US" sz="2400" b="1" i="1">
                <a:solidFill>
                  <a:srgbClr val="0099CC"/>
                </a:solidFill>
                <a:latin typeface="Arial Narrow" panose="020B0606020202030204" pitchFamily="34" charset="0"/>
              </a:rPr>
              <a:t>   	</a:t>
            </a:r>
            <a:r>
              <a:rPr lang="en-US" altLang="en-US" sz="2400" b="1">
                <a:solidFill>
                  <a:srgbClr val="0000FF"/>
                </a:solidFill>
                <a:latin typeface="Arial Narrow" panose="020B0606020202030204" pitchFamily="34" charset="0"/>
              </a:rPr>
              <a:t>public </a:t>
            </a:r>
            <a:r>
              <a:rPr lang="en-US" altLang="en-US" sz="2400" b="1">
                <a:solidFill>
                  <a:srgbClr val="FF0000"/>
                </a:solidFill>
                <a:latin typeface="Arial Narrow" panose="020B0606020202030204" pitchFamily="34" charset="0"/>
              </a:rPr>
              <a:t>abstract</a:t>
            </a:r>
            <a:r>
              <a:rPr lang="en-US" altLang="en-US" sz="2400" b="1">
                <a:solidFill>
                  <a:srgbClr val="0000FF"/>
                </a:solidFill>
                <a:latin typeface="Arial Narrow" panose="020B0606020202030204" pitchFamily="34" charset="0"/>
              </a:rPr>
              <a:t> double FindArea()</a:t>
            </a:r>
            <a:r>
              <a:rPr lang="en-US" altLang="en-US" sz="2400" b="1">
                <a:solidFill>
                  <a:srgbClr val="FF0000"/>
                </a:solidFill>
                <a:latin typeface="Arial Narrow" panose="020B0606020202030204" pitchFamily="34" charset="0"/>
              </a:rPr>
              <a:t>;</a:t>
            </a:r>
            <a:r>
              <a:rPr lang="en-US" altLang="en-US" sz="2400" b="1">
                <a:solidFill>
                  <a:srgbClr val="0000FF"/>
                </a:solidFill>
                <a:latin typeface="Arial Narrow" panose="020B0606020202030204" pitchFamily="34" charset="0"/>
              </a:rPr>
              <a:t> </a:t>
            </a:r>
            <a:r>
              <a:rPr lang="en-US" altLang="en-US" sz="2400" i="1">
                <a:solidFill>
                  <a:srgbClr val="009999"/>
                </a:solidFill>
                <a:latin typeface="Arial Narrow" panose="020B0606020202030204" pitchFamily="34" charset="0"/>
              </a:rPr>
              <a:t>// no ‘body’</a:t>
            </a:r>
          </a:p>
          <a:p>
            <a:pPr>
              <a:lnSpc>
                <a:spcPct val="80000"/>
              </a:lnSpc>
              <a:spcBef>
                <a:spcPts val="1200"/>
              </a:spcBef>
              <a:spcAft>
                <a:spcPts val="600"/>
              </a:spcAft>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a:t>
            </a:r>
          </a:p>
        </p:txBody>
      </p:sp>
      <p:sp>
        <p:nvSpPr>
          <p:cNvPr id="28675" name="Title 1"/>
          <p:cNvSpPr>
            <a:spLocks noGrp="1" noChangeArrowheads="1"/>
          </p:cNvSpPr>
          <p:nvPr>
            <p:ph type="title"/>
          </p:nvPr>
        </p:nvSpPr>
        <p:spPr/>
        <p:txBody>
          <a:bodyPr/>
          <a:lstStyle/>
          <a:p>
            <a:r>
              <a:rPr lang="en-US" altLang="en-US"/>
              <a:t>Example - Abstract Class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3600"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5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77EFFF5A-16EF-4C53-9A22-58ED14FEEF42}"/>
              </a:ext>
            </a:extLst>
          </p:cNvPr>
          <p:cNvSpPr>
            <a:spLocks noGrp="1" noChangeArrowheads="1"/>
          </p:cNvSpPr>
          <p:nvPr>
            <p:ph type="body" idx="1"/>
          </p:nvPr>
        </p:nvSpPr>
        <p:spPr>
          <a:xfrm>
            <a:off x="304800" y="914400"/>
            <a:ext cx="8763000" cy="2209800"/>
          </a:xfrm>
        </p:spPr>
        <p:txBody>
          <a:bodyPr/>
          <a:lstStyle/>
          <a:p>
            <a:pPr marL="0" indent="0">
              <a:lnSpc>
                <a:spcPct val="90000"/>
              </a:lnSpc>
              <a:buClr>
                <a:srgbClr val="0000FF"/>
              </a:buClr>
              <a:buFontTx/>
              <a:buNone/>
              <a:defRPr/>
            </a:pPr>
            <a:r>
              <a:rPr lang="en-US" altLang="en-US" sz="2400" b="1" dirty="0"/>
              <a:t>The </a:t>
            </a:r>
            <a:r>
              <a:rPr lang="en-US" altLang="en-US" sz="2400" b="1" dirty="0" err="1"/>
              <a:t>FindArea</a:t>
            </a:r>
            <a:r>
              <a:rPr lang="en-US" altLang="en-US" sz="2400" b="1" dirty="0"/>
              <a:t>() method is defined as abstract method</a:t>
            </a:r>
          </a:p>
          <a:p>
            <a:pPr>
              <a:buClr>
                <a:srgbClr val="660033"/>
              </a:buClr>
              <a:buFont typeface="Arial" panose="020B0604020202020204" pitchFamily="34" charset="0"/>
              <a:buChar char="•"/>
              <a:defRPr/>
            </a:pPr>
            <a:r>
              <a:rPr lang="en-US" altLang="en-US" sz="2400" dirty="0"/>
              <a:t>allows variable of either Circle or Square object to use the method, </a:t>
            </a:r>
          </a:p>
          <a:p>
            <a:pPr>
              <a:buClr>
                <a:srgbClr val="660033"/>
              </a:buClr>
              <a:buFont typeface="Arial" panose="020B0604020202020204" pitchFamily="34" charset="0"/>
              <a:buChar char="•"/>
              <a:defRPr/>
            </a:pPr>
            <a:r>
              <a:rPr lang="en-US" altLang="en-US" sz="2400" dirty="0"/>
              <a:t>method only has the method signature and no method body</a:t>
            </a:r>
          </a:p>
          <a:p>
            <a:pPr>
              <a:buClr>
                <a:srgbClr val="660033"/>
              </a:buClr>
              <a:buFont typeface="Arial" panose="020B0604020202020204" pitchFamily="34" charset="0"/>
              <a:buChar char="•"/>
              <a:defRPr/>
            </a:pPr>
            <a:r>
              <a:rPr lang="en-US" altLang="en-US" sz="2400" dirty="0"/>
              <a:t>Shape class must be defined as abstract class</a:t>
            </a:r>
          </a:p>
        </p:txBody>
      </p:sp>
      <p:sp>
        <p:nvSpPr>
          <p:cNvPr id="30723" name="Text Box 4"/>
          <p:cNvSpPr txBox="1">
            <a:spLocks noChangeArrowheads="1"/>
          </p:cNvSpPr>
          <p:nvPr/>
        </p:nvSpPr>
        <p:spPr bwMode="auto">
          <a:xfrm>
            <a:off x="266700" y="5334000"/>
            <a:ext cx="8763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spcBef>
                <a:spcPct val="50000"/>
              </a:spcBef>
              <a:buClr>
                <a:schemeClr val="bg1"/>
              </a:buClr>
              <a:buFont typeface="Wingdings" panose="05000000000000000000" pitchFamily="2" charset="2"/>
              <a:buNone/>
            </a:pPr>
            <a:r>
              <a:rPr kumimoji="1" lang="en-US" altLang="en-US" sz="2000">
                <a:solidFill>
                  <a:srgbClr val="0000FF"/>
                </a:solidFill>
              </a:rPr>
              <a:t>The implementation of </a:t>
            </a:r>
            <a:r>
              <a:rPr kumimoji="1" lang="en-US" altLang="en-US" sz="2000">
                <a:solidFill>
                  <a:srgbClr val="FF0000"/>
                </a:solidFill>
              </a:rPr>
              <a:t>FindArea() </a:t>
            </a:r>
            <a:r>
              <a:rPr kumimoji="1" lang="en-US" altLang="en-US" sz="2000">
                <a:solidFill>
                  <a:srgbClr val="0000FF"/>
                </a:solidFill>
              </a:rPr>
              <a:t>need to be provided in all the subclasses</a:t>
            </a:r>
          </a:p>
        </p:txBody>
      </p:sp>
      <p:sp>
        <p:nvSpPr>
          <p:cNvPr id="30724" name="Text Box 5"/>
          <p:cNvSpPr txBox="1">
            <a:spLocks noChangeArrowheads="1"/>
          </p:cNvSpPr>
          <p:nvPr/>
        </p:nvSpPr>
        <p:spPr bwMode="auto">
          <a:xfrm>
            <a:off x="381000" y="3233738"/>
            <a:ext cx="8229600" cy="1938337"/>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r>
              <a:rPr kumimoji="1" lang="en-US" altLang="en-US" sz="2000" b="1">
                <a:solidFill>
                  <a:srgbClr val="FF0000"/>
                </a:solidFill>
                <a:latin typeface="Arial Narrow" panose="020B0606020202030204" pitchFamily="34" charset="0"/>
              </a:rPr>
              <a:t>abstract</a:t>
            </a:r>
            <a:r>
              <a:rPr kumimoji="1" lang="en-US" altLang="en-US" sz="2000" b="1">
                <a:solidFill>
                  <a:schemeClr val="tx1"/>
                </a:solidFill>
                <a:latin typeface="Arial Narrow" panose="020B0606020202030204" pitchFamily="34" charset="0"/>
              </a:rPr>
              <a:t> class Shape </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 . .</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 . .</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a:t>
            </a:r>
            <a:r>
              <a:rPr kumimoji="1" lang="en-US" altLang="en-US" sz="2400" b="1">
                <a:solidFill>
                  <a:srgbClr val="FF0000"/>
                </a:solidFill>
                <a:latin typeface="Arial Narrow" panose="020B0606020202030204" pitchFamily="34" charset="0"/>
              </a:rPr>
              <a:t>public abstract double FindArea();</a:t>
            </a:r>
            <a:r>
              <a:rPr kumimoji="1" lang="en-US" altLang="en-US" sz="2400" b="1">
                <a:solidFill>
                  <a:schemeClr val="tx1"/>
                </a:solidFill>
                <a:latin typeface="Arial Narrow" panose="020B0606020202030204" pitchFamily="34" charset="0"/>
              </a:rPr>
              <a:t> </a:t>
            </a:r>
            <a:r>
              <a:rPr kumimoji="1" lang="en-US" altLang="en-US" sz="2000" i="1">
                <a:solidFill>
                  <a:srgbClr val="00B050"/>
                </a:solidFill>
                <a:latin typeface="Arial Narrow" panose="020B0606020202030204" pitchFamily="34" charset="0"/>
                <a:cs typeface="Segoe UI" panose="020B0502040204020203" pitchFamily="34" charset="0"/>
              </a:rPr>
              <a:t>// no ‘body’</a:t>
            </a:r>
            <a:r>
              <a:rPr kumimoji="1" lang="en-US" altLang="en-US" sz="2000" b="1" i="1">
                <a:solidFill>
                  <a:srgbClr val="00B050"/>
                </a:solidFill>
                <a:latin typeface="Arial Narrow" panose="020B0606020202030204" pitchFamily="34" charset="0"/>
                <a:cs typeface="Segoe UI" panose="020B0502040204020203" pitchFamily="34" charset="0"/>
              </a:rPr>
              <a:t> </a:t>
            </a:r>
            <a:endParaRPr kumimoji="1" lang="en-US" altLang="en-US" sz="2000" b="1">
              <a:solidFill>
                <a:srgbClr val="00B050"/>
              </a:solidFill>
              <a:latin typeface="Arial Narrow" panose="020B0606020202030204" pitchFamily="34" charset="0"/>
              <a:cs typeface="Segoe UI" panose="020B0502040204020203" pitchFamily="34" charset="0"/>
            </a:endParaRP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a:t>
            </a:r>
          </a:p>
        </p:txBody>
      </p:sp>
      <p:sp>
        <p:nvSpPr>
          <p:cNvPr id="30725" name="Title 1"/>
          <p:cNvSpPr>
            <a:spLocks noGrp="1" noChangeArrowheads="1"/>
          </p:cNvSpPr>
          <p:nvPr>
            <p:ph type="title"/>
          </p:nvPr>
        </p:nvSpPr>
        <p:spPr/>
        <p:txBody>
          <a:bodyPr/>
          <a:lstStyle/>
          <a:p>
            <a:r>
              <a:rPr lang="en-US" altLang="en-US"/>
              <a:t>Shape class (as an abstract Class)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92273" y="157163"/>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8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149225" y="914400"/>
            <a:ext cx="8763000" cy="5181600"/>
          </a:xfrm>
        </p:spPr>
        <p:txBody>
          <a:bodyPr/>
          <a:lstStyle/>
          <a:p>
            <a:pPr>
              <a:buClr>
                <a:srgbClr val="660033"/>
              </a:buClr>
            </a:pPr>
            <a:r>
              <a:rPr lang="en-US" altLang="en-US" sz="2400" dirty="0"/>
              <a:t>A class that is </a:t>
            </a:r>
            <a:r>
              <a:rPr lang="en-US" altLang="en-US" sz="2400" i="1" dirty="0">
                <a:solidFill>
                  <a:srgbClr val="C00000"/>
                </a:solidFill>
              </a:rPr>
              <a:t>fully implemented </a:t>
            </a:r>
            <a:r>
              <a:rPr lang="en-US" altLang="en-US" sz="2400" dirty="0"/>
              <a:t>(e.g. Circle, Square) is known as a </a:t>
            </a:r>
            <a:r>
              <a:rPr lang="en-US" altLang="en-US" sz="2400" i="1" u="sng" dirty="0">
                <a:solidFill>
                  <a:srgbClr val="C00000"/>
                </a:solidFill>
              </a:rPr>
              <a:t>concrete</a:t>
            </a:r>
            <a:r>
              <a:rPr lang="en-US" altLang="en-US" sz="2400" i="1" dirty="0"/>
              <a:t> class </a:t>
            </a:r>
            <a:r>
              <a:rPr lang="en-US" altLang="en-US" sz="2400" dirty="0"/>
              <a:t>and hence can be </a:t>
            </a:r>
            <a:r>
              <a:rPr lang="en-US" altLang="en-US" sz="2400" dirty="0">
                <a:solidFill>
                  <a:srgbClr val="C00000"/>
                </a:solidFill>
              </a:rPr>
              <a:t>instantiated</a:t>
            </a:r>
          </a:p>
          <a:p>
            <a:pPr>
              <a:buClr>
                <a:srgbClr val="0000FF"/>
              </a:buClr>
              <a:buFont typeface="Wingdings" panose="05000000000000000000" pitchFamily="2" charset="2"/>
              <a:buNone/>
            </a:pPr>
            <a:r>
              <a:rPr lang="en-US" altLang="en-US" sz="2400" dirty="0"/>
              <a:t>	</a:t>
            </a:r>
            <a:r>
              <a:rPr lang="en-US" altLang="en-US" sz="2400" i="1" dirty="0"/>
              <a:t>e.g.</a:t>
            </a:r>
          </a:p>
          <a:p>
            <a:pPr>
              <a:buClr>
                <a:srgbClr val="0000FF"/>
              </a:buClr>
              <a:buFont typeface="Wingdings" panose="05000000000000000000" pitchFamily="2" charset="2"/>
              <a:buNone/>
            </a:pPr>
            <a:r>
              <a:rPr lang="en-US" altLang="en-US" sz="2400" i="1" dirty="0"/>
              <a:t>		</a:t>
            </a:r>
            <a:r>
              <a:rPr lang="en-US" altLang="en-US" sz="2400" dirty="0">
                <a:solidFill>
                  <a:srgbClr val="0000FF"/>
                </a:solidFill>
              </a:rPr>
              <a:t>Circle c = </a:t>
            </a:r>
            <a:r>
              <a:rPr lang="en-US" altLang="en-US" sz="2400" dirty="0">
                <a:solidFill>
                  <a:srgbClr val="C00000"/>
                </a:solidFill>
              </a:rPr>
              <a:t>new</a:t>
            </a:r>
            <a:r>
              <a:rPr lang="en-US" altLang="en-US" sz="2400" dirty="0">
                <a:solidFill>
                  <a:srgbClr val="0000FF"/>
                </a:solidFill>
              </a:rPr>
              <a:t> Circle("Red", 5.0);   </a:t>
            </a:r>
            <a:r>
              <a:rPr lang="en-US" altLang="en-US" sz="2400" i="1" dirty="0"/>
              <a:t>// ok</a:t>
            </a:r>
          </a:p>
          <a:p>
            <a:pPr>
              <a:buClr>
                <a:srgbClr val="0000FF"/>
              </a:buClr>
              <a:buFont typeface="Wingdings" panose="05000000000000000000" pitchFamily="2" charset="2"/>
              <a:buNone/>
            </a:pPr>
            <a:endParaRPr lang="en-US" altLang="en-US" sz="2400" dirty="0"/>
          </a:p>
          <a:p>
            <a:pPr>
              <a:buClr>
                <a:srgbClr val="660033"/>
              </a:buClr>
            </a:pPr>
            <a:r>
              <a:rPr lang="en-US" altLang="en-US" sz="2400" dirty="0"/>
              <a:t>An </a:t>
            </a:r>
            <a:r>
              <a:rPr lang="en-US" altLang="en-US" sz="2400" i="1" u="sng" dirty="0">
                <a:solidFill>
                  <a:srgbClr val="C00000"/>
                </a:solidFill>
              </a:rPr>
              <a:t>abstract</a:t>
            </a:r>
            <a:r>
              <a:rPr lang="en-US" altLang="en-US" sz="2400" i="1" dirty="0"/>
              <a:t> class</a:t>
            </a:r>
            <a:r>
              <a:rPr lang="en-US" altLang="en-US" sz="2400" dirty="0"/>
              <a:t> is a class that is </a:t>
            </a:r>
            <a:r>
              <a:rPr lang="en-US" altLang="en-US" sz="2400" i="1" dirty="0">
                <a:solidFill>
                  <a:srgbClr val="C00000"/>
                </a:solidFill>
              </a:rPr>
              <a:t>NOT fully implemented </a:t>
            </a:r>
            <a:r>
              <a:rPr lang="en-US" altLang="en-US" sz="2400" dirty="0"/>
              <a:t>and hence </a:t>
            </a:r>
            <a:r>
              <a:rPr lang="en-US" altLang="en-US" sz="2400" dirty="0">
                <a:solidFill>
                  <a:srgbClr val="C00000"/>
                </a:solidFill>
              </a:rPr>
              <a:t>cannot be instantiated</a:t>
            </a:r>
          </a:p>
          <a:p>
            <a:pPr>
              <a:buFont typeface="Wingdings" panose="05000000000000000000" pitchFamily="2" charset="2"/>
              <a:buNone/>
            </a:pPr>
            <a:r>
              <a:rPr lang="en-US" altLang="en-US" sz="2400" dirty="0"/>
              <a:t>	</a:t>
            </a:r>
            <a:r>
              <a:rPr lang="en-US" altLang="en-US" sz="2400" i="1" dirty="0"/>
              <a:t>e.g. </a:t>
            </a:r>
          </a:p>
          <a:p>
            <a:pPr>
              <a:buFont typeface="Wingdings" panose="05000000000000000000" pitchFamily="2" charset="2"/>
              <a:buNone/>
            </a:pPr>
            <a:r>
              <a:rPr lang="en-US" altLang="en-US" sz="2400" i="1" dirty="0"/>
              <a:t>		</a:t>
            </a:r>
            <a:r>
              <a:rPr lang="en-US" altLang="en-US" sz="2400" dirty="0">
                <a:solidFill>
                  <a:srgbClr val="0000FF"/>
                </a:solidFill>
              </a:rPr>
              <a:t>Shape s = </a:t>
            </a:r>
            <a:r>
              <a:rPr lang="en-US" altLang="en-US" sz="2400" dirty="0">
                <a:solidFill>
                  <a:srgbClr val="C00000"/>
                </a:solidFill>
              </a:rPr>
              <a:t>new</a:t>
            </a:r>
            <a:r>
              <a:rPr lang="en-US" altLang="en-US" sz="2400" dirty="0">
                <a:solidFill>
                  <a:srgbClr val="0000FF"/>
                </a:solidFill>
              </a:rPr>
              <a:t> Shape("Shape", "Red");    </a:t>
            </a:r>
            <a:r>
              <a:rPr lang="en-US" altLang="en-US" sz="2400" i="1" dirty="0"/>
              <a:t>// not allowed</a:t>
            </a:r>
          </a:p>
          <a:p>
            <a:pPr>
              <a:buFont typeface="Wingdings" panose="05000000000000000000" pitchFamily="2" charset="2"/>
              <a:buNone/>
            </a:pPr>
            <a:r>
              <a:rPr lang="en-US" altLang="en-US" sz="2400" i="1" dirty="0">
                <a:solidFill>
                  <a:srgbClr val="0000FF"/>
                </a:solidFill>
              </a:rPr>
              <a:t>		</a:t>
            </a:r>
            <a:r>
              <a:rPr lang="en-US" altLang="en-US" sz="2400" dirty="0">
                <a:solidFill>
                  <a:srgbClr val="0000FF"/>
                </a:solidFill>
              </a:rPr>
              <a:t>Shape s = </a:t>
            </a:r>
            <a:r>
              <a:rPr lang="en-US" altLang="en-US" sz="2400" dirty="0">
                <a:solidFill>
                  <a:srgbClr val="C00000"/>
                </a:solidFill>
              </a:rPr>
              <a:t>new</a:t>
            </a:r>
            <a:r>
              <a:rPr lang="en-US" altLang="en-US" sz="2400" dirty="0">
                <a:solidFill>
                  <a:srgbClr val="0000FF"/>
                </a:solidFill>
              </a:rPr>
              <a:t> Circle("Red", 5.0); </a:t>
            </a:r>
            <a:r>
              <a:rPr lang="en-US" altLang="en-US" sz="2400" i="1" dirty="0">
                <a:solidFill>
                  <a:srgbClr val="0000FF"/>
                </a:solidFill>
              </a:rPr>
              <a:t>     </a:t>
            </a:r>
            <a:r>
              <a:rPr lang="en-US" altLang="en-US" sz="2400" i="1" dirty="0"/>
              <a:t>// ok</a:t>
            </a:r>
          </a:p>
        </p:txBody>
      </p:sp>
      <p:sp>
        <p:nvSpPr>
          <p:cNvPr id="32771" name="Title 1"/>
          <p:cNvSpPr>
            <a:spLocks noGrp="1" noChangeArrowheads="1"/>
          </p:cNvSpPr>
          <p:nvPr>
            <p:ph type="title"/>
          </p:nvPr>
        </p:nvSpPr>
        <p:spPr/>
        <p:txBody>
          <a:bodyPr/>
          <a:lstStyle/>
          <a:p>
            <a:r>
              <a:rPr lang="en-US" altLang="en-US"/>
              <a:t>Note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5825" y="2794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1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1A7D580E-D4A1-4482-8DDD-DB5DCA8684BC}"/>
              </a:ext>
            </a:extLst>
          </p:cNvPr>
          <p:cNvSpPr>
            <a:spLocks noGrp="1" noChangeArrowheads="1"/>
          </p:cNvSpPr>
          <p:nvPr>
            <p:ph type="body" idx="1"/>
          </p:nvPr>
        </p:nvSpPr>
        <p:spPr>
          <a:xfrm>
            <a:off x="152400" y="1066800"/>
            <a:ext cx="8991600" cy="5181600"/>
          </a:xfrm>
        </p:spPr>
        <p:txBody>
          <a:bodyPr/>
          <a:lstStyle/>
          <a:p>
            <a:pPr marL="609600" indent="-609600">
              <a:lnSpc>
                <a:spcPct val="150000"/>
              </a:lnSpc>
              <a:buClr>
                <a:srgbClr val="0000FF"/>
              </a:buClr>
              <a:buFont typeface="Wingdings" panose="05000000000000000000" pitchFamily="2" charset="2"/>
              <a:buNone/>
              <a:defRPr/>
            </a:pPr>
            <a:r>
              <a:rPr lang="en-US" altLang="en-US" b="1" dirty="0"/>
              <a:t>To use an abstract class, you need to </a:t>
            </a:r>
          </a:p>
          <a:p>
            <a:pPr marL="457200" indent="-457200">
              <a:lnSpc>
                <a:spcPct val="150000"/>
              </a:lnSpc>
              <a:buClr>
                <a:srgbClr val="660033"/>
              </a:buClr>
              <a:defRPr/>
            </a:pPr>
            <a:r>
              <a:rPr lang="en-US" altLang="en-US" sz="2400" dirty="0"/>
              <a:t>inherit it in the subclasses using  </a:t>
            </a:r>
            <a:r>
              <a:rPr lang="en-US" altLang="en-US" sz="2400" b="1" dirty="0">
                <a:solidFill>
                  <a:srgbClr val="FF0000"/>
                </a:solidFill>
              </a:rPr>
              <a:t>: </a:t>
            </a:r>
            <a:r>
              <a:rPr lang="en-US" altLang="en-US" sz="2400" b="1" dirty="0" err="1">
                <a:solidFill>
                  <a:srgbClr val="FF0000"/>
                </a:solidFill>
              </a:rPr>
              <a:t>BaseClass</a:t>
            </a:r>
            <a:endParaRPr lang="en-US" altLang="en-US" sz="2400" b="1" dirty="0">
              <a:solidFill>
                <a:srgbClr val="FF0000"/>
              </a:solidFill>
            </a:endParaRPr>
          </a:p>
          <a:p>
            <a:pPr marL="457200" indent="-457200">
              <a:lnSpc>
                <a:spcPct val="150000"/>
              </a:lnSpc>
              <a:buClr>
                <a:srgbClr val="660033"/>
              </a:buClr>
              <a:defRPr/>
            </a:pPr>
            <a:r>
              <a:rPr lang="en-US" altLang="en-US" sz="2400" dirty="0"/>
              <a:t>implement the abstract method(s) in the subclasses</a:t>
            </a:r>
          </a:p>
          <a:p>
            <a:pPr marL="609600" indent="-609600">
              <a:buClr>
                <a:srgbClr val="0000FF"/>
              </a:buClr>
              <a:buFont typeface="Wingdings" panose="05000000000000000000" pitchFamily="2" charset="2"/>
              <a:buNone/>
              <a:defRPr/>
            </a:pPr>
            <a:endParaRPr lang="en-US" altLang="en-US" dirty="0">
              <a:solidFill>
                <a:srgbClr val="0000FF"/>
              </a:solidFill>
              <a:latin typeface="Calibri" panose="020F0502020204030204" pitchFamily="34" charset="0"/>
            </a:endParaRPr>
          </a:p>
          <a:p>
            <a:pPr marL="609600" indent="-609600">
              <a:buClr>
                <a:srgbClr val="0000FF"/>
              </a:buClr>
              <a:buFont typeface="Wingdings" panose="05000000000000000000" pitchFamily="2" charset="2"/>
              <a:buNone/>
              <a:defRPr/>
            </a:pPr>
            <a:endParaRPr lang="en-US" altLang="en-US" dirty="0">
              <a:solidFill>
                <a:srgbClr val="0000FF"/>
              </a:solidFill>
              <a:latin typeface="Calibri" panose="020F0502020204030204" pitchFamily="34" charset="0"/>
            </a:endParaRPr>
          </a:p>
        </p:txBody>
      </p:sp>
      <p:sp>
        <p:nvSpPr>
          <p:cNvPr id="34819" name="Title 1"/>
          <p:cNvSpPr>
            <a:spLocks noGrp="1" noChangeArrowheads="1"/>
          </p:cNvSpPr>
          <p:nvPr>
            <p:ph type="title"/>
          </p:nvPr>
        </p:nvSpPr>
        <p:spPr/>
        <p:txBody>
          <a:bodyPr/>
          <a:lstStyle/>
          <a:p>
            <a:r>
              <a:rPr lang="en-US" altLang="en-US"/>
              <a:t>Using Abstract Classes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4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B0AD2C-2C49-4E05-A308-302E3354793C}"/>
              </a:ext>
            </a:extLst>
          </p:cNvPr>
          <p:cNvSpPr txBox="1"/>
          <p:nvPr/>
        </p:nvSpPr>
        <p:spPr>
          <a:xfrm>
            <a:off x="2819400" y="2590800"/>
            <a:ext cx="3352800" cy="1311275"/>
          </a:xfrm>
          <a:prstGeom prst="rect">
            <a:avLst/>
          </a:prstGeom>
          <a:noFill/>
        </p:spPr>
        <p:txBody>
          <a:bodyPr>
            <a:spAutoFit/>
          </a:bodyPr>
          <a:lstStyle/>
          <a:p>
            <a:pPr algn="ctr" eaLnBrk="1" hangingPunct="1">
              <a:spcBef>
                <a:spcPct val="20000"/>
              </a:spcBef>
              <a:defRPr/>
            </a:pPr>
            <a:r>
              <a:rPr lang="en-US" sz="3600" b="1" dirty="0">
                <a:solidFill>
                  <a:srgbClr val="0033CC"/>
                </a:solidFill>
                <a:effectLst>
                  <a:outerShdw blurRad="38100" dist="38100" dir="2700000" algn="tl">
                    <a:srgbClr val="C0C0C0"/>
                  </a:outerShdw>
                </a:effectLst>
              </a:rPr>
              <a:t>Demo</a:t>
            </a:r>
          </a:p>
          <a:p>
            <a:pPr algn="ctr" eaLnBrk="1" hangingPunct="1">
              <a:spcBef>
                <a:spcPct val="20000"/>
              </a:spcBef>
              <a:defRPr/>
            </a:pPr>
            <a:r>
              <a:rPr lang="en-US" sz="3600" b="1" dirty="0" err="1">
                <a:solidFill>
                  <a:srgbClr val="0033CC"/>
                </a:solidFill>
                <a:effectLst>
                  <a:outerShdw blurRad="38100" dist="38100" dir="2700000" algn="tl">
                    <a:srgbClr val="C0C0C0"/>
                  </a:outerShdw>
                </a:effectLst>
              </a:rPr>
              <a:t>ShapeApp</a:t>
            </a:r>
            <a:endParaRPr lang="en-US" sz="3600" b="1" dirty="0">
              <a:solidFill>
                <a:srgbClr val="0033CC"/>
              </a:solidFill>
              <a:effectLst>
                <a:outerShdw blurRad="38100" dist="38100" dir="2700000" algn="tl">
                  <a:srgbClr val="C0C0C0"/>
                </a:outerShdw>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ChangeArrowheads="1"/>
          </p:cNvSpPr>
          <p:nvPr/>
        </p:nvSpPr>
        <p:spPr bwMode="auto">
          <a:xfrm>
            <a:off x="152400" y="838200"/>
            <a:ext cx="4267200" cy="4579938"/>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Clr>
                <a:schemeClr val="bg1"/>
              </a:buClr>
              <a:buFont typeface="Wingdings" panose="05000000000000000000" pitchFamily="2" charset="2"/>
              <a:buNone/>
            </a:pPr>
            <a:r>
              <a:rPr lang="en-US" altLang="en-US" sz="1600" b="1" dirty="0">
                <a:solidFill>
                  <a:srgbClr val="FF0000"/>
                </a:solidFill>
                <a:latin typeface="Segoe UI" panose="020B0502040204020203" pitchFamily="34" charset="0"/>
                <a:cs typeface="Segoe UI" panose="020B0502040204020203" pitchFamily="34" charset="0"/>
              </a:rPr>
              <a:t>abstract</a:t>
            </a:r>
            <a:r>
              <a:rPr lang="en-US" altLang="en-US" sz="1600" b="1" dirty="0">
                <a:solidFill>
                  <a:schemeClr val="tx1"/>
                </a:solidFill>
                <a:latin typeface="Segoe UI" panose="020B0502040204020203" pitchFamily="34" charset="0"/>
                <a:cs typeface="Segoe UI" panose="020B0502040204020203" pitchFamily="34" charset="0"/>
              </a:rPr>
              <a:t> class Shape</a:t>
            </a:r>
          </a:p>
          <a:p>
            <a:pPr>
              <a:spcBef>
                <a:spcPct val="0"/>
              </a:spcBef>
              <a:buClr>
                <a:schemeClr val="bg1"/>
              </a:buClr>
              <a:buFont typeface="Wingdings" panose="05000000000000000000" pitchFamily="2" charset="2"/>
              <a:buNone/>
            </a:pPr>
            <a:r>
              <a:rPr lang="en-US" altLang="en-US" sz="1600" b="1" dirty="0">
                <a:solidFill>
                  <a:schemeClr val="tx1"/>
                </a:solidFill>
                <a:latin typeface="Segoe UI" panose="020B0502040204020203" pitchFamily="34" charset="0"/>
                <a:cs typeface="Segoe UI" panose="020B0502040204020203" pitchFamily="34" charset="0"/>
              </a:rPr>
              <a:t>{</a:t>
            </a:r>
          </a:p>
          <a:p>
            <a:pPr>
              <a:buClr>
                <a:schemeClr val="bg1"/>
              </a:buClr>
              <a:buFont typeface="Wingdings" panose="05000000000000000000" pitchFamily="2" charset="2"/>
              <a:buNone/>
            </a:pPr>
            <a:r>
              <a:rPr lang="en-US" altLang="en-US" sz="1400" b="1" dirty="0">
                <a:solidFill>
                  <a:schemeClr val="tx1"/>
                </a:solidFill>
                <a:latin typeface="Segoe UI" panose="020B0502040204020203" pitchFamily="34" charset="0"/>
                <a:cs typeface="Segoe UI" panose="020B0502040204020203" pitchFamily="34" charset="0"/>
              </a:rPr>
              <a:t>    </a:t>
            </a:r>
            <a:r>
              <a:rPr lang="en-US" altLang="en-US" sz="1400" b="1" dirty="0">
                <a:solidFill>
                  <a:srgbClr val="0000FF"/>
                </a:solidFill>
                <a:latin typeface="Segoe UI" panose="020B0502040204020203" pitchFamily="34" charset="0"/>
                <a:cs typeface="Segoe UI" panose="020B0502040204020203" pitchFamily="34" charset="0"/>
              </a:rPr>
              <a:t>public</a:t>
            </a:r>
            <a:r>
              <a:rPr lang="en-US" altLang="en-US" sz="1400" b="1" dirty="0">
                <a:solidFill>
                  <a:srgbClr val="000000"/>
                </a:solidFill>
                <a:latin typeface="Segoe UI" panose="020B0502040204020203" pitchFamily="34" charset="0"/>
                <a:cs typeface="Segoe UI" panose="020B0502040204020203" pitchFamily="34" charset="0"/>
              </a:rPr>
              <a:t> </a:t>
            </a:r>
            <a:r>
              <a:rPr lang="en-US" altLang="en-US" sz="1400" b="1" dirty="0">
                <a:solidFill>
                  <a:srgbClr val="0000FF"/>
                </a:solidFill>
                <a:latin typeface="Segoe UI" panose="020B0502040204020203" pitchFamily="34" charset="0"/>
                <a:cs typeface="Segoe UI" panose="020B0502040204020203" pitchFamily="34" charset="0"/>
              </a:rPr>
              <a:t>string</a:t>
            </a:r>
            <a:r>
              <a:rPr lang="en-US" altLang="en-US" sz="1400" b="1" dirty="0">
                <a:solidFill>
                  <a:srgbClr val="000000"/>
                </a:solidFill>
                <a:latin typeface="Segoe UI" panose="020B0502040204020203" pitchFamily="34" charset="0"/>
                <a:cs typeface="Segoe UI" panose="020B0502040204020203" pitchFamily="34" charset="0"/>
              </a:rPr>
              <a:t> Type { </a:t>
            </a:r>
            <a:r>
              <a:rPr lang="en-US" altLang="en-US" sz="1400" b="1" dirty="0">
                <a:solidFill>
                  <a:srgbClr val="0000FF"/>
                </a:solidFill>
                <a:latin typeface="Segoe UI" panose="020B0502040204020203" pitchFamily="34" charset="0"/>
                <a:cs typeface="Segoe UI" panose="020B0502040204020203" pitchFamily="34" charset="0"/>
              </a:rPr>
              <a:t>get</a:t>
            </a:r>
            <a:r>
              <a:rPr lang="en-US" altLang="en-US" sz="1400" b="1" dirty="0">
                <a:solidFill>
                  <a:srgbClr val="000000"/>
                </a:solidFill>
                <a:latin typeface="Segoe UI" panose="020B0502040204020203" pitchFamily="34" charset="0"/>
                <a:cs typeface="Segoe UI" panose="020B0502040204020203" pitchFamily="34" charset="0"/>
              </a:rPr>
              <a:t>; </a:t>
            </a:r>
            <a:r>
              <a:rPr lang="en-US" altLang="en-US" sz="1400" b="1" dirty="0">
                <a:solidFill>
                  <a:srgbClr val="0000FF"/>
                </a:solidFill>
                <a:latin typeface="Segoe UI" panose="020B0502040204020203" pitchFamily="34" charset="0"/>
                <a:cs typeface="Segoe UI" panose="020B0502040204020203" pitchFamily="34" charset="0"/>
              </a:rPr>
              <a:t>set</a:t>
            </a:r>
            <a:r>
              <a:rPr lang="en-US" altLang="en-US" sz="1400" b="1" dirty="0">
                <a:solidFill>
                  <a:srgbClr val="000000"/>
                </a:solidFill>
                <a:latin typeface="Segoe UI" panose="020B0502040204020203" pitchFamily="34" charset="0"/>
                <a:cs typeface="Segoe UI" panose="020B0502040204020203" pitchFamily="34" charset="0"/>
              </a:rPr>
              <a:t>; }</a:t>
            </a:r>
            <a:endParaRPr lang="en-US" altLang="en-US" sz="1400" b="1" dirty="0">
              <a:solidFill>
                <a:schemeClr val="tx1"/>
              </a:solidFill>
              <a:latin typeface="Segoe UI" panose="020B0502040204020203" pitchFamily="34" charset="0"/>
              <a:cs typeface="Segoe UI" panose="020B0502040204020203" pitchFamily="34" charset="0"/>
            </a:endParaRPr>
          </a:p>
          <a:p>
            <a:pPr>
              <a:buClr>
                <a:schemeClr val="bg1"/>
              </a:buClr>
              <a:buFont typeface="Wingdings" panose="05000000000000000000" pitchFamily="2" charset="2"/>
              <a:buNone/>
            </a:pPr>
            <a:r>
              <a:rPr lang="en-US" altLang="en-US" sz="1400" b="1" dirty="0">
                <a:solidFill>
                  <a:schemeClr val="tx1"/>
                </a:solidFill>
                <a:latin typeface="Segoe UI" panose="020B0502040204020203" pitchFamily="34" charset="0"/>
                <a:cs typeface="Segoe UI" panose="020B0502040204020203" pitchFamily="34" charset="0"/>
              </a:rPr>
              <a:t>    </a:t>
            </a:r>
            <a:r>
              <a:rPr lang="en-US" altLang="en-US" sz="1400" b="1" dirty="0">
                <a:solidFill>
                  <a:srgbClr val="0000FF"/>
                </a:solidFill>
                <a:latin typeface="Segoe UI" panose="020B0502040204020203" pitchFamily="34" charset="0"/>
                <a:cs typeface="Segoe UI" panose="020B0502040204020203" pitchFamily="34" charset="0"/>
              </a:rPr>
              <a:t>public</a:t>
            </a:r>
            <a:r>
              <a:rPr lang="en-US" altLang="en-US" sz="1400" b="1" dirty="0">
                <a:solidFill>
                  <a:srgbClr val="000000"/>
                </a:solidFill>
                <a:latin typeface="Segoe UI" panose="020B0502040204020203" pitchFamily="34" charset="0"/>
                <a:cs typeface="Segoe UI" panose="020B0502040204020203" pitchFamily="34" charset="0"/>
              </a:rPr>
              <a:t> </a:t>
            </a:r>
            <a:r>
              <a:rPr lang="en-US" altLang="en-US" sz="1400" b="1" dirty="0">
                <a:solidFill>
                  <a:srgbClr val="0000FF"/>
                </a:solidFill>
                <a:latin typeface="Segoe UI" panose="020B0502040204020203" pitchFamily="34" charset="0"/>
                <a:cs typeface="Segoe UI" panose="020B0502040204020203" pitchFamily="34" charset="0"/>
              </a:rPr>
              <a:t>string</a:t>
            </a:r>
            <a:r>
              <a:rPr lang="en-US" altLang="en-US" sz="1400" b="1" dirty="0">
                <a:solidFill>
                  <a:srgbClr val="000000"/>
                </a:solidFill>
                <a:latin typeface="Segoe UI" panose="020B0502040204020203" pitchFamily="34" charset="0"/>
                <a:cs typeface="Segoe UI" panose="020B0502040204020203" pitchFamily="34" charset="0"/>
              </a:rPr>
              <a:t> Color { </a:t>
            </a:r>
            <a:r>
              <a:rPr lang="en-US" altLang="en-US" sz="1400" b="1" dirty="0">
                <a:solidFill>
                  <a:srgbClr val="0000FF"/>
                </a:solidFill>
                <a:latin typeface="Segoe UI" panose="020B0502040204020203" pitchFamily="34" charset="0"/>
                <a:cs typeface="Segoe UI" panose="020B0502040204020203" pitchFamily="34" charset="0"/>
              </a:rPr>
              <a:t>get</a:t>
            </a:r>
            <a:r>
              <a:rPr lang="en-US" altLang="en-US" sz="1400" b="1" dirty="0">
                <a:solidFill>
                  <a:srgbClr val="000000"/>
                </a:solidFill>
                <a:latin typeface="Segoe UI" panose="020B0502040204020203" pitchFamily="34" charset="0"/>
                <a:cs typeface="Segoe UI" panose="020B0502040204020203" pitchFamily="34" charset="0"/>
              </a:rPr>
              <a:t>; </a:t>
            </a:r>
            <a:r>
              <a:rPr lang="en-US" altLang="en-US" sz="1400" b="1" dirty="0">
                <a:solidFill>
                  <a:srgbClr val="0000FF"/>
                </a:solidFill>
                <a:latin typeface="Segoe UI" panose="020B0502040204020203" pitchFamily="34" charset="0"/>
                <a:cs typeface="Segoe UI" panose="020B0502040204020203" pitchFamily="34" charset="0"/>
              </a:rPr>
              <a:t>set</a:t>
            </a:r>
            <a:r>
              <a:rPr lang="en-US" altLang="en-US" sz="1400" b="1" dirty="0">
                <a:solidFill>
                  <a:srgbClr val="000000"/>
                </a:solidFill>
                <a:latin typeface="Segoe UI" panose="020B0502040204020203" pitchFamily="34" charset="0"/>
                <a:cs typeface="Segoe UI" panose="020B0502040204020203" pitchFamily="34" charset="0"/>
              </a:rPr>
              <a:t>; }</a:t>
            </a:r>
          </a:p>
          <a:p>
            <a:pPr>
              <a:spcBef>
                <a:spcPct val="0"/>
              </a:spcBef>
              <a:buClr>
                <a:schemeClr val="tx2"/>
              </a:buClr>
              <a:buFont typeface="Wingdings" panose="05000000000000000000" pitchFamily="2" charset="2"/>
              <a:buNone/>
            </a:pPr>
            <a:endParaRPr lang="en-US" altLang="en-US" sz="1400" b="1" dirty="0">
              <a:solidFill>
                <a:schemeClr val="tx1"/>
              </a:solidFill>
              <a:latin typeface="Segoe UI" panose="020B0502040204020203" pitchFamily="34" charset="0"/>
              <a:cs typeface="Segoe UI" panose="020B0502040204020203" pitchFamily="34" charset="0"/>
            </a:endParaRPr>
          </a:p>
          <a:p>
            <a:pPr>
              <a:spcBef>
                <a:spcPct val="0"/>
              </a:spcBef>
              <a:buClr>
                <a:schemeClr val="tx2"/>
              </a:buClr>
              <a:buFont typeface="Wingdings" panose="05000000000000000000" pitchFamily="2" charset="2"/>
              <a:buNone/>
            </a:pPr>
            <a:r>
              <a:rPr lang="en-US" altLang="en-US" sz="1400" b="1" dirty="0">
                <a:solidFill>
                  <a:schemeClr val="tx1"/>
                </a:solidFill>
                <a:latin typeface="Segoe UI" panose="020B0502040204020203" pitchFamily="34" charset="0"/>
                <a:cs typeface="Segoe UI" panose="020B0502040204020203" pitchFamily="34" charset="0"/>
              </a:rPr>
              <a:t>    </a:t>
            </a:r>
            <a:r>
              <a:rPr kumimoji="1" lang="en-SG" altLang="en-US" sz="1400" b="1" dirty="0">
                <a:solidFill>
                  <a:schemeClr val="tx1"/>
                </a:solidFill>
                <a:latin typeface="Segoe UI" panose="020B0502040204020203" pitchFamily="34" charset="0"/>
                <a:cs typeface="Segoe UI" panose="020B0502040204020203" pitchFamily="34" charset="0"/>
              </a:rPr>
              <a:t>public Shape() { }    </a:t>
            </a:r>
          </a:p>
          <a:p>
            <a:pPr>
              <a:spcBef>
                <a:spcPct val="0"/>
              </a:spcBef>
              <a:buClr>
                <a:schemeClr val="tx2"/>
              </a:buClr>
              <a:buFont typeface="Wingdings" panose="05000000000000000000" pitchFamily="2" charset="2"/>
              <a:buNone/>
            </a:pPr>
            <a:r>
              <a:rPr kumimoji="1" lang="en-SG" altLang="en-US" sz="1400" b="1" dirty="0">
                <a:solidFill>
                  <a:schemeClr val="tx1"/>
                </a:solidFill>
                <a:latin typeface="Segoe UI" panose="020B0502040204020203" pitchFamily="34" charset="0"/>
                <a:cs typeface="Segoe UI" panose="020B0502040204020203" pitchFamily="34" charset="0"/>
              </a:rPr>
              <a:t>            </a:t>
            </a:r>
            <a:endParaRPr kumimoji="1" lang="en-SG" altLang="en-US" sz="1400" b="1" dirty="0">
              <a:solidFill>
                <a:srgbClr val="00B050"/>
              </a:solidFill>
              <a:latin typeface="Segoe UI" panose="020B0502040204020203" pitchFamily="34" charset="0"/>
              <a:cs typeface="Segoe UI" panose="020B0502040204020203" pitchFamily="34" charset="0"/>
            </a:endParaRPr>
          </a:p>
          <a:p>
            <a:pPr>
              <a:spcBef>
                <a:spcPct val="0"/>
              </a:spcBef>
              <a:buClr>
                <a:schemeClr val="tx2"/>
              </a:buClr>
              <a:buFont typeface="Wingdings" panose="05000000000000000000" pitchFamily="2" charset="2"/>
              <a:buNone/>
            </a:pPr>
            <a:r>
              <a:rPr kumimoji="1" lang="en-SG" altLang="en-US" sz="1400" b="1" dirty="0">
                <a:solidFill>
                  <a:schemeClr val="tx1"/>
                </a:solidFill>
                <a:latin typeface="Segoe UI" panose="020B0502040204020203" pitchFamily="34" charset="0"/>
                <a:cs typeface="Segoe UI" panose="020B0502040204020203" pitchFamily="34" charset="0"/>
              </a:rPr>
              <a:t>    public Shape(string t, string c)  {</a:t>
            </a:r>
          </a:p>
          <a:p>
            <a:pPr>
              <a:spcBef>
                <a:spcPct val="0"/>
              </a:spcBef>
              <a:buClr>
                <a:schemeClr val="tx2"/>
              </a:buClr>
              <a:buFont typeface="Wingdings" panose="05000000000000000000" pitchFamily="2" charset="2"/>
              <a:buNone/>
            </a:pPr>
            <a:r>
              <a:rPr kumimoji="1" lang="en-SG" altLang="en-US" sz="1400" b="1" dirty="0">
                <a:solidFill>
                  <a:schemeClr val="tx1"/>
                </a:solidFill>
                <a:latin typeface="Segoe UI" panose="020B0502040204020203" pitchFamily="34" charset="0"/>
                <a:cs typeface="Segoe UI" panose="020B0502040204020203" pitchFamily="34" charset="0"/>
              </a:rPr>
              <a:t>     	Type = t;</a:t>
            </a:r>
          </a:p>
          <a:p>
            <a:pPr>
              <a:spcBef>
                <a:spcPct val="0"/>
              </a:spcBef>
              <a:buClr>
                <a:schemeClr val="tx2"/>
              </a:buClr>
              <a:buFont typeface="Wingdings" panose="05000000000000000000" pitchFamily="2" charset="2"/>
              <a:buNone/>
            </a:pPr>
            <a:r>
              <a:rPr kumimoji="1" lang="en-SG" altLang="en-US" sz="1400" b="1" dirty="0">
                <a:solidFill>
                  <a:schemeClr val="tx1"/>
                </a:solidFill>
                <a:latin typeface="Segoe UI" panose="020B0502040204020203" pitchFamily="34" charset="0"/>
                <a:cs typeface="Segoe UI" panose="020B0502040204020203" pitchFamily="34" charset="0"/>
              </a:rPr>
              <a:t>    	</a:t>
            </a:r>
            <a:r>
              <a:rPr kumimoji="1" lang="en-SG" altLang="en-US" sz="1400" b="1" dirty="0" err="1">
                <a:solidFill>
                  <a:schemeClr val="tx1"/>
                </a:solidFill>
                <a:latin typeface="Segoe UI" panose="020B0502040204020203" pitchFamily="34" charset="0"/>
                <a:cs typeface="Segoe UI" panose="020B0502040204020203" pitchFamily="34" charset="0"/>
              </a:rPr>
              <a:t>Color</a:t>
            </a:r>
            <a:r>
              <a:rPr kumimoji="1" lang="en-SG" altLang="en-US" sz="1400" b="1" dirty="0">
                <a:solidFill>
                  <a:schemeClr val="tx1"/>
                </a:solidFill>
                <a:latin typeface="Segoe UI" panose="020B0502040204020203" pitchFamily="34" charset="0"/>
                <a:cs typeface="Segoe UI" panose="020B0502040204020203" pitchFamily="34" charset="0"/>
              </a:rPr>
              <a:t> = c;</a:t>
            </a:r>
          </a:p>
          <a:p>
            <a:pPr>
              <a:spcBef>
                <a:spcPct val="0"/>
              </a:spcBef>
              <a:buClr>
                <a:schemeClr val="tx2"/>
              </a:buClr>
              <a:buFont typeface="Wingdings" panose="05000000000000000000" pitchFamily="2" charset="2"/>
              <a:buNone/>
            </a:pPr>
            <a:r>
              <a:rPr kumimoji="1" lang="en-SG" altLang="en-US" sz="1400" b="1" dirty="0">
                <a:solidFill>
                  <a:schemeClr val="tx1"/>
                </a:solidFill>
                <a:latin typeface="Segoe UI" panose="020B0502040204020203" pitchFamily="34" charset="0"/>
                <a:cs typeface="Segoe UI" panose="020B0502040204020203" pitchFamily="34" charset="0"/>
              </a:rPr>
              <a:t>    }</a:t>
            </a:r>
            <a:r>
              <a:rPr lang="en-US" altLang="en-US" sz="1400" b="1" dirty="0">
                <a:solidFill>
                  <a:schemeClr val="tx1"/>
                </a:solidFill>
                <a:latin typeface="Segoe UI" panose="020B0502040204020203" pitchFamily="34" charset="0"/>
                <a:cs typeface="Segoe UI" panose="020B0502040204020203" pitchFamily="34" charset="0"/>
              </a:rPr>
              <a:t>  </a:t>
            </a:r>
          </a:p>
          <a:p>
            <a:pPr>
              <a:spcBef>
                <a:spcPct val="0"/>
              </a:spcBef>
              <a:buClr>
                <a:schemeClr val="tx2"/>
              </a:buClr>
              <a:buFont typeface="Wingdings" panose="05000000000000000000" pitchFamily="2" charset="2"/>
              <a:buNone/>
            </a:pPr>
            <a:r>
              <a:rPr lang="en-US" altLang="en-US" sz="1600" b="1" dirty="0">
                <a:solidFill>
                  <a:schemeClr val="tx1"/>
                </a:solidFill>
                <a:latin typeface="Segoe UI" panose="020B0502040204020203" pitchFamily="34" charset="0"/>
                <a:cs typeface="Segoe UI" panose="020B0502040204020203" pitchFamily="34" charset="0"/>
              </a:rPr>
              <a:t>    . . .</a:t>
            </a:r>
          </a:p>
          <a:p>
            <a:pPr>
              <a:spcBef>
                <a:spcPct val="0"/>
              </a:spcBef>
              <a:buClr>
                <a:schemeClr val="bg1"/>
              </a:buClr>
              <a:buFont typeface="Wingdings" panose="05000000000000000000" pitchFamily="2" charset="2"/>
              <a:buNone/>
            </a:pPr>
            <a:r>
              <a:rPr lang="en-US" altLang="en-US" sz="1600" b="1" dirty="0">
                <a:solidFill>
                  <a:srgbClr val="0000FF"/>
                </a:solidFill>
                <a:latin typeface="Segoe UI" panose="020B0502040204020203" pitchFamily="34" charset="0"/>
                <a:cs typeface="Segoe UI" panose="020B0502040204020203" pitchFamily="34" charset="0"/>
              </a:rPr>
              <a:t>   public </a:t>
            </a:r>
            <a:r>
              <a:rPr lang="en-US" altLang="en-US" sz="1600" b="1" dirty="0">
                <a:solidFill>
                  <a:srgbClr val="FF0000"/>
                </a:solidFill>
                <a:latin typeface="Segoe UI" panose="020B0502040204020203" pitchFamily="34" charset="0"/>
                <a:cs typeface="Segoe UI" panose="020B0502040204020203" pitchFamily="34" charset="0"/>
              </a:rPr>
              <a:t>abstract</a:t>
            </a:r>
            <a:r>
              <a:rPr lang="en-US" altLang="en-US" sz="1600" b="1" dirty="0">
                <a:solidFill>
                  <a:srgbClr val="0000FF"/>
                </a:solidFill>
                <a:latin typeface="Segoe UI" panose="020B0502040204020203" pitchFamily="34" charset="0"/>
                <a:cs typeface="Segoe UI" panose="020B0502040204020203" pitchFamily="34" charset="0"/>
              </a:rPr>
              <a:t> double </a:t>
            </a:r>
            <a:r>
              <a:rPr lang="en-US" altLang="en-US" sz="1600" b="1" dirty="0" err="1">
                <a:solidFill>
                  <a:srgbClr val="0000FF"/>
                </a:solidFill>
                <a:latin typeface="Segoe UI" panose="020B0502040204020203" pitchFamily="34" charset="0"/>
                <a:cs typeface="Segoe UI" panose="020B0502040204020203" pitchFamily="34" charset="0"/>
              </a:rPr>
              <a:t>FindArea</a:t>
            </a:r>
            <a:r>
              <a:rPr lang="en-US" altLang="en-US" sz="1600" b="1" dirty="0">
                <a:solidFill>
                  <a:srgbClr val="0000FF"/>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endParaRPr lang="en-US" altLang="en-US" sz="1600" b="1" dirty="0">
              <a:solidFill>
                <a:srgbClr val="0000FF"/>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600" b="1" dirty="0">
                <a:solidFill>
                  <a:schemeClr val="tx1"/>
                </a:solidFill>
                <a:latin typeface="Segoe UI" panose="020B0502040204020203" pitchFamily="34" charset="0"/>
                <a:cs typeface="Segoe UI" panose="020B0502040204020203" pitchFamily="34" charset="0"/>
              </a:rPr>
              <a:t>   public override string </a:t>
            </a:r>
            <a:r>
              <a:rPr lang="en-US" altLang="en-US" sz="1600" b="1" dirty="0" err="1">
                <a:solidFill>
                  <a:schemeClr val="tx1"/>
                </a:solidFill>
                <a:latin typeface="Segoe UI" panose="020B0502040204020203" pitchFamily="34" charset="0"/>
                <a:cs typeface="Segoe UI" panose="020B0502040204020203" pitchFamily="34" charset="0"/>
              </a:rPr>
              <a:t>ToString</a:t>
            </a:r>
            <a:r>
              <a:rPr lang="en-US" altLang="en-US" sz="1600" b="1" dirty="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600" b="1" dirty="0">
                <a:solidFill>
                  <a:schemeClr val="tx1"/>
                </a:solidFill>
                <a:latin typeface="Segoe UI" panose="020B0502040204020203" pitchFamily="34" charset="0"/>
                <a:cs typeface="Segoe UI" panose="020B0502040204020203" pitchFamily="34" charset="0"/>
              </a:rPr>
              <a:t>      	return “Type: “ + Type + </a:t>
            </a:r>
          </a:p>
          <a:p>
            <a:pPr>
              <a:spcBef>
                <a:spcPct val="0"/>
              </a:spcBef>
              <a:buClr>
                <a:schemeClr val="bg1"/>
              </a:buClr>
              <a:buFont typeface="Wingdings" panose="05000000000000000000" pitchFamily="2" charset="2"/>
              <a:buNone/>
            </a:pPr>
            <a:r>
              <a:rPr lang="en-US" altLang="en-US" sz="1600" b="1" dirty="0">
                <a:solidFill>
                  <a:schemeClr val="tx1"/>
                </a:solidFill>
                <a:latin typeface="Segoe UI" panose="020B0502040204020203" pitchFamily="34" charset="0"/>
                <a:cs typeface="Segoe UI" panose="020B0502040204020203" pitchFamily="34" charset="0"/>
              </a:rPr>
              <a:t>	            “\</a:t>
            </a:r>
            <a:r>
              <a:rPr lang="en-US" altLang="en-US" sz="1600" b="1" dirty="0" err="1">
                <a:solidFill>
                  <a:schemeClr val="tx1"/>
                </a:solidFill>
                <a:latin typeface="Segoe UI" panose="020B0502040204020203" pitchFamily="34" charset="0"/>
                <a:cs typeface="Segoe UI" panose="020B0502040204020203" pitchFamily="34" charset="0"/>
              </a:rPr>
              <a:t>tColor</a:t>
            </a:r>
            <a:r>
              <a:rPr lang="en-US" altLang="en-US" sz="1600" b="1" dirty="0">
                <a:solidFill>
                  <a:schemeClr val="tx1"/>
                </a:solidFill>
                <a:latin typeface="Segoe UI" panose="020B0502040204020203" pitchFamily="34" charset="0"/>
                <a:cs typeface="Segoe UI" panose="020B0502040204020203" pitchFamily="34" charset="0"/>
              </a:rPr>
              <a:t>: “ + Color;</a:t>
            </a:r>
          </a:p>
          <a:p>
            <a:pPr>
              <a:spcBef>
                <a:spcPct val="0"/>
              </a:spcBef>
              <a:buClr>
                <a:schemeClr val="bg1"/>
              </a:buClr>
              <a:buFont typeface="Wingdings" panose="05000000000000000000" pitchFamily="2" charset="2"/>
              <a:buNone/>
            </a:pPr>
            <a:r>
              <a:rPr lang="en-US" altLang="en-US" sz="1600" b="1" dirty="0">
                <a:solidFill>
                  <a:schemeClr val="tx1"/>
                </a:solidFill>
                <a:latin typeface="Segoe UI" panose="020B0502040204020203" pitchFamily="34" charset="0"/>
                <a:cs typeface="Segoe UI" panose="020B0502040204020203" pitchFamily="34" charset="0"/>
              </a:rPr>
              <a:t>   }</a:t>
            </a:r>
          </a:p>
          <a:p>
            <a:pPr>
              <a:spcBef>
                <a:spcPct val="0"/>
              </a:spcBef>
              <a:spcAft>
                <a:spcPts val="600"/>
              </a:spcAft>
              <a:buClr>
                <a:schemeClr val="bg1"/>
              </a:buClr>
              <a:buFont typeface="Wingdings" panose="05000000000000000000" pitchFamily="2" charset="2"/>
              <a:buNone/>
            </a:pPr>
            <a:r>
              <a:rPr lang="en-US" altLang="en-US" sz="1600" b="1" dirty="0">
                <a:solidFill>
                  <a:schemeClr val="tx1"/>
                </a:solidFill>
                <a:latin typeface="Segoe UI" panose="020B0502040204020203" pitchFamily="34" charset="0"/>
                <a:cs typeface="Segoe UI" panose="020B0502040204020203" pitchFamily="34" charset="0"/>
              </a:rPr>
              <a:t>}</a:t>
            </a:r>
          </a:p>
        </p:txBody>
      </p:sp>
      <p:sp>
        <p:nvSpPr>
          <p:cNvPr id="38915" name="Title 1"/>
          <p:cNvSpPr>
            <a:spLocks noGrp="1" noChangeArrowheads="1"/>
          </p:cNvSpPr>
          <p:nvPr>
            <p:ph type="title"/>
          </p:nvPr>
        </p:nvSpPr>
        <p:spPr/>
        <p:txBody>
          <a:bodyPr/>
          <a:lstStyle/>
          <a:p>
            <a:r>
              <a:rPr lang="en-US" altLang="en-US"/>
              <a:t>Shape.cs (abstract class)</a:t>
            </a:r>
          </a:p>
        </p:txBody>
      </p:sp>
      <p:pic>
        <p:nvPicPr>
          <p:cNvPr id="389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895350"/>
            <a:ext cx="44958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D8B477B7-BD2C-4272-B640-233DCAAF4960}"/>
              </a:ext>
            </a:extLst>
          </p:cNvPr>
          <p:cNvCxnSpPr>
            <a:cxnSpLocks/>
          </p:cNvCxnSpPr>
          <p:nvPr/>
        </p:nvCxnSpPr>
        <p:spPr>
          <a:xfrm flipH="1">
            <a:off x="3352800" y="2362200"/>
            <a:ext cx="2438400" cy="12192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8200"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9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noChangeArrowheads="1"/>
          </p:cNvSpPr>
          <p:nvPr>
            <p:ph type="title"/>
          </p:nvPr>
        </p:nvSpPr>
        <p:spPr/>
        <p:txBody>
          <a:bodyPr/>
          <a:lstStyle/>
          <a:p>
            <a:r>
              <a:rPr lang="en-US" altLang="en-US"/>
              <a:t>Subclass 1 – Circle.cs</a:t>
            </a:r>
          </a:p>
        </p:txBody>
      </p:sp>
      <p:sp>
        <p:nvSpPr>
          <p:cNvPr id="40963" name="Rectangle 3"/>
          <p:cNvSpPr>
            <a:spLocks noChangeArrowheads="1"/>
          </p:cNvSpPr>
          <p:nvPr/>
        </p:nvSpPr>
        <p:spPr bwMode="auto">
          <a:xfrm>
            <a:off x="142875" y="838200"/>
            <a:ext cx="4276725" cy="4524375"/>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class Circle </a:t>
            </a:r>
            <a:r>
              <a:rPr lang="en-US" altLang="en-US" sz="1600" dirty="0">
                <a:solidFill>
                  <a:srgbClr val="FF0000"/>
                </a:solidFill>
                <a:latin typeface="Segoe UI" panose="020B0502040204020203" pitchFamily="34" charset="0"/>
                <a:cs typeface="Segoe UI" panose="020B0502040204020203" pitchFamily="34" charset="0"/>
              </a:rPr>
              <a:t>: Shape 	</a:t>
            </a:r>
            <a:r>
              <a:rPr lang="en-US" altLang="en-US" sz="1600" i="1" dirty="0">
                <a:solidFill>
                  <a:srgbClr val="009999"/>
                </a:solidFill>
                <a:latin typeface="Segoe UI" panose="020B0502040204020203" pitchFamily="34" charset="0"/>
                <a:cs typeface="Segoe UI" panose="020B0502040204020203" pitchFamily="34" charset="0"/>
              </a:rPr>
              <a:t>// inherit abstract class</a:t>
            </a:r>
            <a:endParaRPr lang="en-US" altLang="en-US" sz="1600" dirty="0">
              <a:solidFill>
                <a:srgbClr val="FF0000"/>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a:t>
            </a:r>
            <a:endParaRPr lang="en-US" altLang="en-US" sz="1400" dirty="0">
              <a:solidFill>
                <a:schemeClr val="tx1"/>
              </a:solidFill>
              <a:latin typeface="Segoe UI" panose="020B0502040204020203" pitchFamily="34" charset="0"/>
              <a:cs typeface="Segoe UI" panose="020B0502040204020203" pitchFamily="34" charset="0"/>
            </a:endParaRPr>
          </a:p>
          <a:p>
            <a:pPr>
              <a:spcBef>
                <a:spcPct val="0"/>
              </a:spcBef>
              <a:spcAft>
                <a:spcPts val="600"/>
              </a:spcAft>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public double Radius { get; set; }        </a:t>
            </a:r>
            <a:endParaRPr lang="en-US" altLang="en-US" sz="600" dirty="0">
              <a:solidFill>
                <a:schemeClr val="tx1"/>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public Circle() : base()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radius = 1.0;</a:t>
            </a:r>
          </a:p>
          <a:p>
            <a:pPr>
              <a:spcBef>
                <a:spcPct val="0"/>
              </a:spcBef>
              <a:spcAft>
                <a:spcPts val="600"/>
              </a:spcAft>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public Circle(string c, double r) : base("</a:t>
            </a:r>
            <a:r>
              <a:rPr lang="en-US" altLang="en-US" sz="1400" dirty="0">
                <a:solidFill>
                  <a:srgbClr val="0000FF"/>
                </a:solidFill>
                <a:latin typeface="Segoe UI" panose="020B0502040204020203" pitchFamily="34" charset="0"/>
                <a:cs typeface="Segoe UI" panose="020B0502040204020203" pitchFamily="34" charset="0"/>
              </a:rPr>
              <a:t>Circle</a:t>
            </a:r>
            <a:r>
              <a:rPr lang="en-US" altLang="en-US" sz="1400" dirty="0">
                <a:solidFill>
                  <a:schemeClr val="tx1"/>
                </a:solidFill>
                <a:latin typeface="Segoe UI" panose="020B0502040204020203" pitchFamily="34" charset="0"/>
                <a:cs typeface="Segoe UI" panose="020B0502040204020203" pitchFamily="34" charset="0"/>
              </a:rPr>
              <a:t>", c)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radius = r;</a:t>
            </a:r>
          </a:p>
          <a:p>
            <a:pPr>
              <a:spcBef>
                <a:spcPct val="0"/>
              </a:spcBef>
              <a:spcAft>
                <a:spcPts val="600"/>
              </a:spcAft>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 </a:t>
            </a:r>
          </a:p>
          <a:p>
            <a:pPr>
              <a:spcBef>
                <a:spcPct val="0"/>
              </a:spcBef>
              <a:buClr>
                <a:schemeClr val="bg1"/>
              </a:buClr>
              <a:buFont typeface="Wingdings" panose="05000000000000000000" pitchFamily="2" charset="2"/>
              <a:buNone/>
            </a:pPr>
            <a:r>
              <a:rPr lang="en-US" altLang="en-US" sz="1400" b="1" dirty="0">
                <a:solidFill>
                  <a:schemeClr val="tx1"/>
                </a:solidFill>
                <a:latin typeface="Segoe UI" panose="020B0502040204020203" pitchFamily="34" charset="0"/>
                <a:cs typeface="Segoe UI" panose="020B0502040204020203" pitchFamily="34" charset="0"/>
              </a:rPr>
              <a:t>     </a:t>
            </a:r>
            <a:r>
              <a:rPr lang="en-US" altLang="en-US" sz="1400" i="1" dirty="0">
                <a:solidFill>
                  <a:srgbClr val="009999"/>
                </a:solidFill>
                <a:latin typeface="Segoe UI" panose="020B0502040204020203" pitchFamily="34" charset="0"/>
                <a:cs typeface="Segoe UI" panose="020B0502040204020203" pitchFamily="34" charset="0"/>
              </a:rPr>
              <a:t>// override the abstract method</a:t>
            </a:r>
          </a:p>
          <a:p>
            <a:pPr>
              <a:spcBef>
                <a:spcPct val="0"/>
              </a:spcBef>
              <a:buClr>
                <a:schemeClr val="bg1"/>
              </a:buClr>
              <a:buFont typeface="Wingdings" panose="05000000000000000000" pitchFamily="2" charset="2"/>
              <a:buNone/>
            </a:pPr>
            <a:r>
              <a:rPr lang="en-US" altLang="en-US" sz="1600" b="1" dirty="0">
                <a:solidFill>
                  <a:srgbClr val="0000FF"/>
                </a:solidFill>
                <a:latin typeface="Arial Narrow" panose="020B0606020202030204" pitchFamily="34" charset="0"/>
              </a:rPr>
              <a:t>    </a:t>
            </a:r>
            <a:r>
              <a:rPr lang="en-US" altLang="en-US" sz="1600" b="1" dirty="0">
                <a:solidFill>
                  <a:srgbClr val="0000FF"/>
                </a:solidFill>
                <a:latin typeface="Segoe UI" panose="020B0502040204020203" pitchFamily="34" charset="0"/>
                <a:cs typeface="Segoe UI" panose="020B0502040204020203" pitchFamily="34" charset="0"/>
              </a:rPr>
              <a:t>public </a:t>
            </a:r>
            <a:r>
              <a:rPr kumimoji="1" lang="en-SG" altLang="en-US" sz="1600" b="1" dirty="0">
                <a:solidFill>
                  <a:srgbClr val="0000FF"/>
                </a:solidFill>
                <a:latin typeface="Segoe UI" panose="020B0502040204020203" pitchFamily="34" charset="0"/>
                <a:cs typeface="Segoe UI" panose="020B0502040204020203" pitchFamily="34" charset="0"/>
              </a:rPr>
              <a:t>override </a:t>
            </a:r>
            <a:r>
              <a:rPr lang="en-US" altLang="en-US" sz="1600" b="1" dirty="0">
                <a:solidFill>
                  <a:srgbClr val="0000FF"/>
                </a:solidFill>
                <a:latin typeface="Segoe UI" panose="020B0502040204020203" pitchFamily="34" charset="0"/>
                <a:cs typeface="Segoe UI" panose="020B0502040204020203" pitchFamily="34" charset="0"/>
              </a:rPr>
              <a:t>double </a:t>
            </a:r>
            <a:r>
              <a:rPr lang="en-US" altLang="en-US" sz="1600" b="1" dirty="0" err="1">
                <a:solidFill>
                  <a:srgbClr val="0000FF"/>
                </a:solidFill>
                <a:latin typeface="Segoe UI" panose="020B0502040204020203" pitchFamily="34" charset="0"/>
                <a:cs typeface="Segoe UI" panose="020B0502040204020203" pitchFamily="34" charset="0"/>
              </a:rPr>
              <a:t>FindArea</a:t>
            </a:r>
            <a:r>
              <a:rPr lang="en-US" altLang="en-US" sz="1600" b="1" dirty="0">
                <a:solidFill>
                  <a:srgbClr val="0000FF"/>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1600" b="1" dirty="0">
                <a:solidFill>
                  <a:srgbClr val="0000FF"/>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600" b="1" dirty="0">
                <a:solidFill>
                  <a:srgbClr val="0000FF"/>
                </a:solidFill>
                <a:latin typeface="Segoe UI" panose="020B0502040204020203" pitchFamily="34" charset="0"/>
                <a:cs typeface="Segoe UI" panose="020B0502040204020203" pitchFamily="34" charset="0"/>
              </a:rPr>
              <a:t>        return </a:t>
            </a:r>
            <a:r>
              <a:rPr lang="en-US" altLang="en-US" sz="1600" b="1" dirty="0" err="1">
                <a:solidFill>
                  <a:srgbClr val="0000FF"/>
                </a:solidFill>
                <a:latin typeface="Segoe UI" panose="020B0502040204020203" pitchFamily="34" charset="0"/>
                <a:cs typeface="Segoe UI" panose="020B0502040204020203" pitchFamily="34" charset="0"/>
              </a:rPr>
              <a:t>Math.PI</a:t>
            </a:r>
            <a:r>
              <a:rPr lang="en-US" altLang="en-US" sz="1600" b="1" dirty="0">
                <a:solidFill>
                  <a:srgbClr val="0000FF"/>
                </a:solidFill>
                <a:latin typeface="Segoe UI" panose="020B0502040204020203" pitchFamily="34" charset="0"/>
                <a:cs typeface="Segoe UI" panose="020B0502040204020203" pitchFamily="34" charset="0"/>
              </a:rPr>
              <a:t> * Radius * Radius;</a:t>
            </a:r>
          </a:p>
          <a:p>
            <a:pPr>
              <a:spcBef>
                <a:spcPct val="0"/>
              </a:spcBef>
              <a:spcAft>
                <a:spcPts val="600"/>
              </a:spcAft>
              <a:buClr>
                <a:schemeClr val="bg1"/>
              </a:buClr>
              <a:buFont typeface="Wingdings" panose="05000000000000000000" pitchFamily="2" charset="2"/>
              <a:buNone/>
            </a:pPr>
            <a:r>
              <a:rPr lang="en-US" altLang="en-US" sz="1600" b="1" dirty="0">
                <a:solidFill>
                  <a:srgbClr val="0000FF"/>
                </a:solidFill>
                <a:latin typeface="Segoe UI" panose="020B0502040204020203" pitchFamily="34" charset="0"/>
                <a:cs typeface="Segoe UI" panose="020B0502040204020203" pitchFamily="34" charset="0"/>
              </a:rPr>
              <a:t>    }  </a:t>
            </a:r>
          </a:p>
          <a:p>
            <a:pPr>
              <a:spcBef>
                <a:spcPct val="0"/>
              </a:spcBef>
              <a:buClr>
                <a:schemeClr val="bg1"/>
              </a:buClr>
              <a:buFont typeface="Wingdings" panose="05000000000000000000" pitchFamily="2" charset="2"/>
              <a:buNone/>
            </a:pPr>
            <a:r>
              <a:rPr lang="en-US" altLang="en-US" sz="1600" b="1" dirty="0">
                <a:solidFill>
                  <a:schemeClr val="tx1"/>
                </a:solidFill>
                <a:latin typeface="Segoe UI" panose="020B0502040204020203" pitchFamily="34" charset="0"/>
                <a:cs typeface="Segoe UI" panose="020B0502040204020203" pitchFamily="34" charset="0"/>
              </a:rPr>
              <a:t>    </a:t>
            </a:r>
            <a:r>
              <a:rPr lang="en-US" altLang="en-US" sz="1400" dirty="0">
                <a:solidFill>
                  <a:schemeClr val="tx1"/>
                </a:solidFill>
                <a:latin typeface="Segoe UI" panose="020B0502040204020203" pitchFamily="34" charset="0"/>
                <a:cs typeface="Segoe UI" panose="020B0502040204020203" pitchFamily="34" charset="0"/>
              </a:rPr>
              <a:t>public override string </a:t>
            </a:r>
            <a:r>
              <a:rPr lang="en-US" altLang="en-US" sz="1400" dirty="0" err="1">
                <a:solidFill>
                  <a:schemeClr val="tx1"/>
                </a:solidFill>
                <a:latin typeface="Segoe UI" panose="020B0502040204020203" pitchFamily="34" charset="0"/>
                <a:cs typeface="Segoe UI" panose="020B0502040204020203" pitchFamily="34" charset="0"/>
              </a:rPr>
              <a:t>ToString</a:t>
            </a:r>
            <a:r>
              <a:rPr lang="en-US" altLang="en-US" sz="1400" dirty="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return </a:t>
            </a:r>
            <a:r>
              <a:rPr lang="en-US" altLang="en-US" sz="1400" dirty="0" err="1">
                <a:solidFill>
                  <a:schemeClr val="tx1"/>
                </a:solidFill>
                <a:latin typeface="Segoe UI" panose="020B0502040204020203" pitchFamily="34" charset="0"/>
                <a:cs typeface="Segoe UI" panose="020B0502040204020203" pitchFamily="34" charset="0"/>
              </a:rPr>
              <a:t>base.ToString</a:t>
            </a:r>
            <a:r>
              <a:rPr lang="en-US" altLang="en-US" sz="1400" dirty="0">
                <a:solidFill>
                  <a:schemeClr val="tx1"/>
                </a:solidFill>
                <a:latin typeface="Segoe UI" panose="020B0502040204020203" pitchFamily="34" charset="0"/>
                <a:cs typeface="Segoe UI" panose="020B0502040204020203" pitchFamily="34" charset="0"/>
              </a:rPr>
              <a:t>() + “Radius: “ + Radius;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a:t>
            </a:r>
          </a:p>
        </p:txBody>
      </p:sp>
      <p:cxnSp>
        <p:nvCxnSpPr>
          <p:cNvPr id="8" name="Straight Arrow Connector 7">
            <a:extLst>
              <a:ext uri="{FF2B5EF4-FFF2-40B4-BE49-F238E27FC236}">
                <a16:creationId xmlns:a16="http://schemas.microsoft.com/office/drawing/2014/main" id="{0FA471D8-F497-4A4D-A4F6-6322A5195BB6}"/>
              </a:ext>
            </a:extLst>
          </p:cNvPr>
          <p:cNvCxnSpPr>
            <a:cxnSpLocks/>
          </p:cNvCxnSpPr>
          <p:nvPr/>
        </p:nvCxnSpPr>
        <p:spPr>
          <a:xfrm flipH="1" flipV="1">
            <a:off x="3657600" y="4114800"/>
            <a:ext cx="914400" cy="83820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4096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895350"/>
            <a:ext cx="44958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9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noChangeArrowheads="1"/>
          </p:cNvSpPr>
          <p:nvPr>
            <p:ph type="title"/>
          </p:nvPr>
        </p:nvSpPr>
        <p:spPr/>
        <p:txBody>
          <a:bodyPr/>
          <a:lstStyle/>
          <a:p>
            <a:r>
              <a:rPr lang="en-US" altLang="en-US"/>
              <a:t>Subclass 2 – Square.cs</a:t>
            </a:r>
          </a:p>
        </p:txBody>
      </p:sp>
      <p:sp>
        <p:nvSpPr>
          <p:cNvPr id="43011" name="Rectangle 3"/>
          <p:cNvSpPr>
            <a:spLocks noChangeArrowheads="1"/>
          </p:cNvSpPr>
          <p:nvPr/>
        </p:nvSpPr>
        <p:spPr bwMode="auto">
          <a:xfrm>
            <a:off x="195263" y="838200"/>
            <a:ext cx="4224337" cy="4924425"/>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class Square </a:t>
            </a:r>
            <a:r>
              <a:rPr lang="en-US" altLang="en-US" sz="1600" dirty="0">
                <a:solidFill>
                  <a:srgbClr val="FF0000"/>
                </a:solidFill>
                <a:latin typeface="Segoe UI" panose="020B0502040204020203" pitchFamily="34" charset="0"/>
                <a:cs typeface="Segoe UI" panose="020B0502040204020203" pitchFamily="34" charset="0"/>
              </a:rPr>
              <a:t>: Shape	</a:t>
            </a:r>
            <a:r>
              <a:rPr lang="en-US" altLang="en-US" sz="1600" i="1" dirty="0">
                <a:solidFill>
                  <a:srgbClr val="009999"/>
                </a:solidFill>
                <a:latin typeface="Segoe UI" panose="020B0502040204020203" pitchFamily="34" charset="0"/>
                <a:cs typeface="Segoe UI" panose="020B0502040204020203" pitchFamily="34" charset="0"/>
              </a:rPr>
              <a:t> // inherit abstract class</a:t>
            </a:r>
            <a:endParaRPr lang="en-US" altLang="en-US" sz="1600" dirty="0">
              <a:solidFill>
                <a:srgbClr val="FF0000"/>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a:t>
            </a:r>
          </a:p>
          <a:p>
            <a:pPr>
              <a:spcBef>
                <a:spcPct val="0"/>
              </a:spcBef>
              <a:spcAft>
                <a:spcPts val="600"/>
              </a:spcAft>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public double Length { get; set;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public Square() : base()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length = 1.0;</a:t>
            </a:r>
          </a:p>
          <a:p>
            <a:pPr>
              <a:spcBef>
                <a:spcPct val="0"/>
              </a:spcBef>
              <a:spcAft>
                <a:spcPts val="600"/>
              </a:spcAft>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public Square(string c, double </a:t>
            </a:r>
            <a:r>
              <a:rPr lang="en-US" altLang="en-US" sz="1400" dirty="0" err="1">
                <a:solidFill>
                  <a:schemeClr val="tx1"/>
                </a:solidFill>
                <a:latin typeface="Segoe UI" panose="020B0502040204020203" pitchFamily="34" charset="0"/>
                <a:cs typeface="Segoe UI" panose="020B0502040204020203" pitchFamily="34" charset="0"/>
              </a:rPr>
              <a:t>len</a:t>
            </a:r>
            <a:r>
              <a:rPr lang="en-US" altLang="en-US" sz="1400" dirty="0">
                <a:solidFill>
                  <a:schemeClr val="tx1"/>
                </a:solidFill>
                <a:latin typeface="Segoe UI" panose="020B0502040204020203" pitchFamily="34" charset="0"/>
                <a:cs typeface="Segoe UI" panose="020B0502040204020203" pitchFamily="34" charset="0"/>
              </a:rPr>
              <a:t>) : base("</a:t>
            </a:r>
            <a:r>
              <a:rPr lang="en-US" altLang="en-US" sz="1400" dirty="0">
                <a:solidFill>
                  <a:srgbClr val="0000FF"/>
                </a:solidFill>
                <a:latin typeface="Segoe UI" panose="020B0502040204020203" pitchFamily="34" charset="0"/>
                <a:cs typeface="Segoe UI" panose="020B0502040204020203" pitchFamily="34" charset="0"/>
              </a:rPr>
              <a:t>Square</a:t>
            </a:r>
            <a:r>
              <a:rPr lang="en-US" altLang="en-US" sz="1400" dirty="0">
                <a:solidFill>
                  <a:schemeClr val="tx1"/>
                </a:solidFill>
                <a:latin typeface="Segoe UI" panose="020B0502040204020203" pitchFamily="34" charset="0"/>
                <a:cs typeface="Segoe UI" panose="020B0502040204020203" pitchFamily="34" charset="0"/>
              </a:rPr>
              <a:t>", c)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Length = </a:t>
            </a:r>
            <a:r>
              <a:rPr lang="en-US" altLang="en-US" sz="1400" dirty="0" err="1">
                <a:solidFill>
                  <a:schemeClr val="tx1"/>
                </a:solidFill>
                <a:latin typeface="Segoe UI" panose="020B0502040204020203" pitchFamily="34" charset="0"/>
                <a:cs typeface="Segoe UI" panose="020B0502040204020203" pitchFamily="34" charset="0"/>
              </a:rPr>
              <a:t>len</a:t>
            </a:r>
            <a:r>
              <a:rPr lang="en-US" altLang="en-US" sz="1400" dirty="0">
                <a:solidFill>
                  <a:schemeClr val="tx1"/>
                </a:solidFill>
                <a:latin typeface="Segoe UI" panose="020B0502040204020203" pitchFamily="34" charset="0"/>
                <a:cs typeface="Segoe UI" panose="020B0502040204020203" pitchFamily="34" charset="0"/>
              </a:rPr>
              <a:t>;</a:t>
            </a:r>
          </a:p>
          <a:p>
            <a:pPr>
              <a:spcBef>
                <a:spcPct val="0"/>
              </a:spcBef>
              <a:spcAft>
                <a:spcPts val="600"/>
              </a:spcAft>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r>
              <a:rPr lang="en-US" altLang="en-US" sz="1400" i="1" dirty="0">
                <a:solidFill>
                  <a:srgbClr val="009999"/>
                </a:solidFill>
                <a:latin typeface="Segoe UI" panose="020B0502040204020203" pitchFamily="34" charset="0"/>
                <a:cs typeface="Segoe UI" panose="020B0502040204020203" pitchFamily="34" charset="0"/>
              </a:rPr>
              <a:t>// override the abstract method</a:t>
            </a:r>
            <a:endParaRPr lang="en-US" altLang="en-US" sz="1400" i="1" dirty="0">
              <a:solidFill>
                <a:srgbClr val="00B050"/>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600" dirty="0">
                <a:solidFill>
                  <a:srgbClr val="0000FF"/>
                </a:solidFill>
                <a:latin typeface="Segoe UI" panose="020B0502040204020203" pitchFamily="34" charset="0"/>
                <a:cs typeface="Segoe UI" panose="020B0502040204020203" pitchFamily="34" charset="0"/>
              </a:rPr>
              <a:t>    </a:t>
            </a:r>
            <a:r>
              <a:rPr lang="en-US" altLang="en-US" sz="1600" b="1" dirty="0">
                <a:solidFill>
                  <a:srgbClr val="0000FF"/>
                </a:solidFill>
                <a:latin typeface="Segoe UI" panose="020B0502040204020203" pitchFamily="34" charset="0"/>
                <a:cs typeface="Segoe UI" panose="020B0502040204020203" pitchFamily="34" charset="0"/>
              </a:rPr>
              <a:t>public </a:t>
            </a:r>
            <a:r>
              <a:rPr kumimoji="1" lang="en-SG" altLang="en-US" sz="1600" b="1" dirty="0">
                <a:solidFill>
                  <a:srgbClr val="0000FF"/>
                </a:solidFill>
                <a:latin typeface="Segoe UI" panose="020B0502040204020203" pitchFamily="34" charset="0"/>
                <a:cs typeface="Segoe UI" panose="020B0502040204020203" pitchFamily="34" charset="0"/>
              </a:rPr>
              <a:t>override </a:t>
            </a:r>
            <a:r>
              <a:rPr lang="en-US" altLang="en-US" sz="1600" b="1" dirty="0">
                <a:solidFill>
                  <a:srgbClr val="0000FF"/>
                </a:solidFill>
                <a:latin typeface="Segoe UI" panose="020B0502040204020203" pitchFamily="34" charset="0"/>
                <a:cs typeface="Segoe UI" panose="020B0502040204020203" pitchFamily="34" charset="0"/>
              </a:rPr>
              <a:t>double </a:t>
            </a:r>
            <a:r>
              <a:rPr lang="en-US" altLang="en-US" sz="1600" b="1" dirty="0" err="1">
                <a:solidFill>
                  <a:srgbClr val="0000FF"/>
                </a:solidFill>
                <a:latin typeface="Segoe UI" panose="020B0502040204020203" pitchFamily="34" charset="0"/>
                <a:cs typeface="Segoe UI" panose="020B0502040204020203" pitchFamily="34" charset="0"/>
              </a:rPr>
              <a:t>FindArea</a:t>
            </a:r>
            <a:r>
              <a:rPr lang="en-US" altLang="en-US" sz="1600" b="1" dirty="0">
                <a:solidFill>
                  <a:srgbClr val="0000FF"/>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1600" b="1" dirty="0">
                <a:solidFill>
                  <a:srgbClr val="0000FF"/>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600" b="1" dirty="0">
                <a:solidFill>
                  <a:srgbClr val="0000FF"/>
                </a:solidFill>
                <a:latin typeface="Segoe UI" panose="020B0502040204020203" pitchFamily="34" charset="0"/>
                <a:cs typeface="Segoe UI" panose="020B0502040204020203" pitchFamily="34" charset="0"/>
              </a:rPr>
              <a:t>       return Length * Length;</a:t>
            </a:r>
          </a:p>
          <a:p>
            <a:pPr>
              <a:spcBef>
                <a:spcPct val="0"/>
              </a:spcBef>
              <a:spcAft>
                <a:spcPts val="600"/>
              </a:spcAft>
              <a:buClr>
                <a:schemeClr val="bg1"/>
              </a:buClr>
              <a:buFont typeface="Wingdings" panose="05000000000000000000" pitchFamily="2" charset="2"/>
              <a:buNone/>
            </a:pPr>
            <a:r>
              <a:rPr lang="en-US" altLang="en-US" sz="1600" b="1" dirty="0">
                <a:solidFill>
                  <a:srgbClr val="0000FF"/>
                </a:solidFill>
                <a:latin typeface="Segoe UI" panose="020B0502040204020203" pitchFamily="34" charset="0"/>
                <a:cs typeface="Segoe UI" panose="020B0502040204020203" pitchFamily="34" charset="0"/>
              </a:rPr>
              <a:t>    }  </a:t>
            </a:r>
            <a:endParaRPr lang="en-US" altLang="en-US" sz="1600" b="1" i="1" dirty="0">
              <a:solidFill>
                <a:srgbClr val="0000FF"/>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400" b="1" dirty="0">
                <a:solidFill>
                  <a:schemeClr val="tx1"/>
                </a:solidFill>
                <a:latin typeface="Segoe UI" panose="020B0502040204020203" pitchFamily="34" charset="0"/>
                <a:cs typeface="Segoe UI" panose="020B0502040204020203" pitchFamily="34" charset="0"/>
              </a:rPr>
              <a:t>    </a:t>
            </a:r>
            <a:r>
              <a:rPr lang="en-US" altLang="en-US" sz="1400" dirty="0">
                <a:solidFill>
                  <a:schemeClr val="tx1"/>
                </a:solidFill>
                <a:latin typeface="Segoe UI" panose="020B0502040204020203" pitchFamily="34" charset="0"/>
                <a:cs typeface="Segoe UI" panose="020B0502040204020203" pitchFamily="34" charset="0"/>
              </a:rPr>
              <a:t>public override string </a:t>
            </a:r>
            <a:r>
              <a:rPr lang="en-US" altLang="en-US" sz="1400" dirty="0" err="1">
                <a:solidFill>
                  <a:schemeClr val="tx1"/>
                </a:solidFill>
                <a:latin typeface="Segoe UI" panose="020B0502040204020203" pitchFamily="34" charset="0"/>
                <a:cs typeface="Segoe UI" panose="020B0502040204020203" pitchFamily="34" charset="0"/>
              </a:rPr>
              <a:t>ToString</a:t>
            </a:r>
            <a:r>
              <a:rPr lang="en-US" altLang="en-US" sz="1400" dirty="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return </a:t>
            </a:r>
            <a:r>
              <a:rPr lang="en-US" altLang="en-US" sz="1400" dirty="0" err="1">
                <a:solidFill>
                  <a:schemeClr val="tx1"/>
                </a:solidFill>
                <a:latin typeface="Segoe UI" panose="020B0502040204020203" pitchFamily="34" charset="0"/>
                <a:cs typeface="Segoe UI" panose="020B0502040204020203" pitchFamily="34" charset="0"/>
              </a:rPr>
              <a:t>base.ToString</a:t>
            </a:r>
            <a:r>
              <a:rPr lang="en-US" altLang="en-US" sz="1400" dirty="0">
                <a:solidFill>
                  <a:schemeClr val="tx1"/>
                </a:solidFill>
                <a:latin typeface="Segoe UI" panose="020B0502040204020203" pitchFamily="34" charset="0"/>
                <a:cs typeface="Segoe UI" panose="020B0502040204020203" pitchFamily="34" charset="0"/>
              </a:rPr>
              <a:t>() + “Length: “ + length;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a:t>
            </a:r>
          </a:p>
        </p:txBody>
      </p:sp>
      <p:pic>
        <p:nvPicPr>
          <p:cNvPr id="430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895350"/>
            <a:ext cx="44958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749B4DC9-3A92-4F1B-A06E-158894DC9E1E}"/>
              </a:ext>
            </a:extLst>
          </p:cNvPr>
          <p:cNvCxnSpPr>
            <a:cxnSpLocks/>
          </p:cNvCxnSpPr>
          <p:nvPr/>
        </p:nvCxnSpPr>
        <p:spPr>
          <a:xfrm flipH="1" flipV="1">
            <a:off x="3810000" y="4038600"/>
            <a:ext cx="3200400" cy="914400"/>
          </a:xfrm>
          <a:prstGeom prst="straightConnector1">
            <a:avLst/>
          </a:prstGeom>
          <a:ln w="12700">
            <a:solidFill>
              <a:srgbClr val="0000FF"/>
            </a:solidFill>
            <a:tailEnd type="triangle"/>
          </a:ln>
        </p:spPr>
        <p:style>
          <a:lnRef idx="1">
            <a:schemeClr val="accent2"/>
          </a:lnRef>
          <a:fillRef idx="0">
            <a:schemeClr val="accent2"/>
          </a:fillRef>
          <a:effectRef idx="0">
            <a:schemeClr val="accent2"/>
          </a:effectRef>
          <a:fontRef idx="minor">
            <a:schemeClr val="tx1"/>
          </a:fontRef>
        </p:style>
      </p:cxn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180975"/>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2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381000" y="1066800"/>
            <a:ext cx="8534400" cy="5105400"/>
          </a:xfrm>
        </p:spPr>
        <p:txBody>
          <a:bodyPr/>
          <a:lstStyle/>
          <a:p>
            <a:pPr marL="609600" indent="-609600">
              <a:lnSpc>
                <a:spcPct val="150000"/>
              </a:lnSpc>
              <a:buFont typeface="Wingdings" panose="05000000000000000000" pitchFamily="2" charset="2"/>
              <a:buNone/>
            </a:pPr>
            <a:r>
              <a:rPr lang="en-US" altLang="en-US" dirty="0"/>
              <a:t>At the end of this lesson, you will be able to :</a:t>
            </a:r>
          </a:p>
          <a:p>
            <a:pPr marL="609600" indent="-609600">
              <a:spcBef>
                <a:spcPts val="1200"/>
              </a:spcBef>
              <a:buClr>
                <a:srgbClr val="660033"/>
              </a:buClr>
            </a:pPr>
            <a:r>
              <a:rPr lang="en-US" altLang="en-US" dirty="0"/>
              <a:t>Describe what are abstract classes</a:t>
            </a:r>
            <a:endParaRPr lang="en-US" altLang="en-US" dirty="0">
              <a:solidFill>
                <a:schemeClr val="tx1"/>
              </a:solidFill>
            </a:endParaRPr>
          </a:p>
          <a:p>
            <a:pPr marL="609600" indent="-609600">
              <a:spcBef>
                <a:spcPts val="1200"/>
              </a:spcBef>
              <a:buClr>
                <a:srgbClr val="660033"/>
              </a:buClr>
            </a:pPr>
            <a:r>
              <a:rPr lang="en-US" altLang="en-US" dirty="0"/>
              <a:t>Discuss what are abstract methods</a:t>
            </a:r>
          </a:p>
          <a:p>
            <a:pPr marL="609600" indent="-609600">
              <a:spcBef>
                <a:spcPts val="1200"/>
              </a:spcBef>
              <a:buClr>
                <a:srgbClr val="660033"/>
              </a:buClr>
            </a:pPr>
            <a:r>
              <a:rPr lang="en-US" altLang="en-US" dirty="0"/>
              <a:t>Implement abstract classes</a:t>
            </a:r>
          </a:p>
          <a:p>
            <a:pPr marL="609600" indent="-609600">
              <a:spcBef>
                <a:spcPts val="1200"/>
              </a:spcBef>
              <a:buClr>
                <a:srgbClr val="660033"/>
              </a:buClr>
            </a:pPr>
            <a:r>
              <a:rPr lang="en-US" altLang="en-US" dirty="0"/>
              <a:t>Describe what are interfaces</a:t>
            </a:r>
          </a:p>
          <a:p>
            <a:pPr marL="609600" indent="-609600">
              <a:spcBef>
                <a:spcPts val="1200"/>
              </a:spcBef>
              <a:buClr>
                <a:srgbClr val="660033"/>
              </a:buClr>
            </a:pPr>
            <a:r>
              <a:rPr lang="en-US" altLang="en-US" dirty="0"/>
              <a:t>Use interfaces</a:t>
            </a:r>
          </a:p>
          <a:p>
            <a:pPr marL="609600" indent="-609600">
              <a:lnSpc>
                <a:spcPct val="150000"/>
              </a:lnSpc>
              <a:spcBef>
                <a:spcPct val="10000"/>
              </a:spcBef>
              <a:buClr>
                <a:srgbClr val="3333CC"/>
              </a:buClr>
            </a:pPr>
            <a:endParaRPr lang="en-US" altLang="en-US" dirty="0">
              <a:solidFill>
                <a:srgbClr val="0000FF"/>
              </a:solidFill>
              <a:latin typeface="Calibri" panose="020F0502020204030204" pitchFamily="34" charset="0"/>
            </a:endParaRPr>
          </a:p>
          <a:p>
            <a:pPr marL="609600" indent="-609600">
              <a:lnSpc>
                <a:spcPct val="150000"/>
              </a:lnSpc>
              <a:spcBef>
                <a:spcPct val="10000"/>
              </a:spcBef>
              <a:buClr>
                <a:srgbClr val="3333CC"/>
              </a:buClr>
            </a:pPr>
            <a:endParaRPr lang="en-US" altLang="en-US" dirty="0">
              <a:solidFill>
                <a:srgbClr val="0000FF"/>
              </a:solidFill>
              <a:latin typeface="Calibri" panose="020F0502020204030204" pitchFamily="34" charset="0"/>
            </a:endParaRPr>
          </a:p>
          <a:p>
            <a:pPr marL="609600" indent="-609600">
              <a:spcBef>
                <a:spcPct val="10000"/>
              </a:spcBef>
              <a:buClr>
                <a:srgbClr val="3333CC"/>
              </a:buClr>
            </a:pPr>
            <a:endParaRPr lang="en-US" altLang="en-US" dirty="0">
              <a:solidFill>
                <a:srgbClr val="3333CC"/>
              </a:solidFill>
              <a:cs typeface="Courier New" panose="02070309020205020404" pitchFamily="49" charset="0"/>
            </a:endParaRPr>
          </a:p>
        </p:txBody>
      </p:sp>
      <p:sp>
        <p:nvSpPr>
          <p:cNvPr id="9219" name="Title 1"/>
          <p:cNvSpPr>
            <a:spLocks noGrp="1" noChangeArrowheads="1"/>
          </p:cNvSpPr>
          <p:nvPr>
            <p:ph type="title"/>
          </p:nvPr>
        </p:nvSpPr>
        <p:spPr/>
        <p:txBody>
          <a:bodyPr/>
          <a:lstStyle/>
          <a:p>
            <a:r>
              <a:rPr lang="en-US" altLang="en-US"/>
              <a:t>Objectives</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2724"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9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p:txBody>
          <a:bodyPr/>
          <a:lstStyle/>
          <a:p>
            <a:r>
              <a:rPr lang="en-US" altLang="en-US"/>
              <a:t>Program.cs</a:t>
            </a:r>
          </a:p>
        </p:txBody>
      </p:sp>
      <p:sp>
        <p:nvSpPr>
          <p:cNvPr id="45059" name="Rectangle 3"/>
          <p:cNvSpPr>
            <a:spLocks noChangeArrowheads="1"/>
          </p:cNvSpPr>
          <p:nvPr/>
        </p:nvSpPr>
        <p:spPr bwMode="auto">
          <a:xfrm>
            <a:off x="152400" y="895350"/>
            <a:ext cx="4279900" cy="4789488"/>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Clr>
                <a:schemeClr val="bg1"/>
              </a:buClr>
              <a:buFont typeface="Wingdings" panose="05000000000000000000" pitchFamily="2" charset="2"/>
              <a:buNone/>
            </a:pPr>
            <a:endParaRPr lang="en-US" altLang="en-US" sz="1400" dirty="0">
              <a:solidFill>
                <a:schemeClr val="tx1"/>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static void Main(string [ ] </a:t>
            </a:r>
            <a:r>
              <a:rPr lang="en-US" altLang="en-US" sz="1400" dirty="0" err="1">
                <a:solidFill>
                  <a:schemeClr val="tx1"/>
                </a:solidFill>
                <a:latin typeface="Segoe UI" panose="020B0502040204020203" pitchFamily="34" charset="0"/>
                <a:cs typeface="Segoe UI" panose="020B0502040204020203" pitchFamily="34" charset="0"/>
              </a:rPr>
              <a:t>args</a:t>
            </a:r>
            <a:r>
              <a:rPr lang="en-US" altLang="en-US" sz="1400" dirty="0">
                <a:solidFill>
                  <a:schemeClr val="tx1"/>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List&lt;Shape&gt; </a:t>
            </a:r>
            <a:r>
              <a:rPr lang="en-US" altLang="en-US" sz="1400" dirty="0" err="1">
                <a:solidFill>
                  <a:schemeClr val="tx1"/>
                </a:solidFill>
                <a:latin typeface="Segoe UI" panose="020B0502040204020203" pitchFamily="34" charset="0"/>
                <a:cs typeface="Segoe UI" panose="020B0502040204020203" pitchFamily="34" charset="0"/>
              </a:rPr>
              <a:t>shapeList</a:t>
            </a:r>
            <a:r>
              <a:rPr lang="en-US" altLang="en-US" sz="1400" dirty="0">
                <a:solidFill>
                  <a:schemeClr val="tx1"/>
                </a:solidFill>
                <a:latin typeface="Segoe UI" panose="020B0502040204020203" pitchFamily="34" charset="0"/>
                <a:cs typeface="Segoe UI" panose="020B0502040204020203" pitchFamily="34" charset="0"/>
              </a:rPr>
              <a:t> = new List&lt;Shape&gt;();</a:t>
            </a:r>
          </a:p>
          <a:p>
            <a:pPr>
              <a:buClr>
                <a:schemeClr val="bg1"/>
              </a:buClr>
              <a:buFont typeface="Wingdings" panose="05000000000000000000" pitchFamily="2" charset="2"/>
              <a:buNone/>
            </a:pPr>
            <a:r>
              <a:rPr lang="en-US" altLang="en-US" sz="1400" dirty="0">
                <a:solidFill>
                  <a:srgbClr val="0000FF"/>
                </a:solidFill>
                <a:latin typeface="Segoe UI" panose="020B0502040204020203" pitchFamily="34" charset="0"/>
                <a:cs typeface="Segoe UI" panose="020B0502040204020203" pitchFamily="34" charset="0"/>
              </a:rPr>
              <a:t>  </a:t>
            </a:r>
          </a:p>
          <a:p>
            <a:pPr>
              <a:buClr>
                <a:schemeClr val="bg1"/>
              </a:buClr>
              <a:buFont typeface="Wingdings" panose="05000000000000000000" pitchFamily="2" charset="2"/>
              <a:buNone/>
            </a:pPr>
            <a:r>
              <a:rPr lang="en-US" altLang="en-US" sz="1400" dirty="0">
                <a:solidFill>
                  <a:srgbClr val="0000FF"/>
                </a:solidFill>
                <a:latin typeface="Segoe UI" panose="020B0502040204020203" pitchFamily="34" charset="0"/>
                <a:cs typeface="Segoe UI" panose="020B0502040204020203" pitchFamily="34" charset="0"/>
              </a:rPr>
              <a:t>   Shape s1 = new Circle("Red", 10.0); </a:t>
            </a:r>
          </a:p>
          <a:p>
            <a:pPr>
              <a:buClr>
                <a:schemeClr val="bg1"/>
              </a:buClr>
              <a:buFont typeface="Wingdings" panose="05000000000000000000" pitchFamily="2" charset="2"/>
              <a:buNone/>
            </a:pPr>
            <a:r>
              <a:rPr lang="en-US" altLang="en-US" sz="1400" dirty="0">
                <a:solidFill>
                  <a:srgbClr val="0000FF"/>
                </a:solidFill>
                <a:latin typeface="Segoe UI" panose="020B0502040204020203" pitchFamily="34" charset="0"/>
                <a:cs typeface="Segoe UI" panose="020B0502040204020203" pitchFamily="34" charset="0"/>
              </a:rPr>
              <a:t>   Shape s2 = new Square("Blue", 10.0);</a:t>
            </a:r>
          </a:p>
          <a:p>
            <a:pPr>
              <a:buClr>
                <a:schemeClr val="bg1"/>
              </a:buClr>
              <a:buFont typeface="Wingdings" panose="05000000000000000000" pitchFamily="2" charset="2"/>
              <a:buNone/>
            </a:pPr>
            <a:r>
              <a:rPr lang="en-US" altLang="en-US" sz="1400" dirty="0">
                <a:solidFill>
                  <a:srgbClr val="0000FF"/>
                </a:solidFill>
                <a:latin typeface="Segoe UI" panose="020B0502040204020203" pitchFamily="34" charset="0"/>
                <a:cs typeface="Segoe UI" panose="020B0502040204020203" pitchFamily="34" charset="0"/>
              </a:rPr>
              <a:t>   Shape s3 = new Square("Black",20.0);</a:t>
            </a:r>
          </a:p>
          <a:p>
            <a:pPr>
              <a:buClr>
                <a:schemeClr val="bg1"/>
              </a:buClr>
              <a:buFont typeface="Wingdings" panose="05000000000000000000" pitchFamily="2" charset="2"/>
              <a:buNone/>
            </a:pPr>
            <a:r>
              <a:rPr lang="en-US" altLang="en-US" sz="1400" dirty="0">
                <a:solidFill>
                  <a:srgbClr val="0000FF"/>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r>
              <a:rPr lang="en-US" altLang="en-US" sz="1400" dirty="0" err="1">
                <a:solidFill>
                  <a:schemeClr val="tx1"/>
                </a:solidFill>
                <a:latin typeface="Segoe UI" panose="020B0502040204020203" pitchFamily="34" charset="0"/>
                <a:cs typeface="Segoe UI" panose="020B0502040204020203" pitchFamily="34" charset="0"/>
              </a:rPr>
              <a:t>shapeList.Add</a:t>
            </a:r>
            <a:r>
              <a:rPr lang="en-US" altLang="en-US" sz="1400" dirty="0">
                <a:solidFill>
                  <a:schemeClr val="tx1"/>
                </a:solidFill>
                <a:latin typeface="Segoe UI" panose="020B0502040204020203" pitchFamily="34" charset="0"/>
                <a:cs typeface="Segoe UI" panose="020B0502040204020203" pitchFamily="34" charset="0"/>
              </a:rPr>
              <a:t>(s1); </a:t>
            </a:r>
          </a:p>
          <a:p>
            <a:pPr>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r>
              <a:rPr lang="en-US" altLang="en-US" sz="1400" dirty="0" err="1">
                <a:solidFill>
                  <a:schemeClr val="tx1"/>
                </a:solidFill>
                <a:latin typeface="Segoe UI" panose="020B0502040204020203" pitchFamily="34" charset="0"/>
                <a:cs typeface="Segoe UI" panose="020B0502040204020203" pitchFamily="34" charset="0"/>
              </a:rPr>
              <a:t>shapeList.Add</a:t>
            </a:r>
            <a:r>
              <a:rPr lang="en-US" altLang="en-US" sz="1400" dirty="0">
                <a:solidFill>
                  <a:schemeClr val="tx1"/>
                </a:solidFill>
                <a:latin typeface="Segoe UI" panose="020B0502040204020203" pitchFamily="34" charset="0"/>
                <a:cs typeface="Segoe UI" panose="020B0502040204020203" pitchFamily="34" charset="0"/>
              </a:rPr>
              <a:t>(s2); </a:t>
            </a:r>
          </a:p>
          <a:p>
            <a:pPr>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r>
              <a:rPr lang="en-US" altLang="en-US" sz="1400" dirty="0" err="1">
                <a:solidFill>
                  <a:schemeClr val="tx1"/>
                </a:solidFill>
                <a:latin typeface="Segoe UI" panose="020B0502040204020203" pitchFamily="34" charset="0"/>
                <a:cs typeface="Segoe UI" panose="020B0502040204020203" pitchFamily="34" charset="0"/>
              </a:rPr>
              <a:t>shapeList.Add</a:t>
            </a:r>
            <a:r>
              <a:rPr lang="en-US" altLang="en-US" sz="1400" dirty="0">
                <a:solidFill>
                  <a:schemeClr val="tx1"/>
                </a:solidFill>
                <a:latin typeface="Segoe UI" panose="020B0502040204020203" pitchFamily="34" charset="0"/>
                <a:cs typeface="Segoe UI" panose="020B0502040204020203" pitchFamily="34" charset="0"/>
              </a:rPr>
              <a:t>(s3);</a:t>
            </a:r>
          </a:p>
          <a:p>
            <a:pPr>
              <a:buClr>
                <a:schemeClr val="bg1"/>
              </a:buClr>
              <a:buFont typeface="Wingdings" panose="05000000000000000000" pitchFamily="2" charset="2"/>
              <a:buNone/>
            </a:pPr>
            <a:endParaRPr lang="en-US" altLang="en-US" sz="1400" dirty="0">
              <a:solidFill>
                <a:schemeClr val="tx1"/>
              </a:solidFill>
              <a:latin typeface="Segoe UI" panose="020B0502040204020203" pitchFamily="34" charset="0"/>
              <a:cs typeface="Segoe UI" panose="020B0502040204020203" pitchFamily="34" charset="0"/>
            </a:endParaRPr>
          </a:p>
          <a:p>
            <a:pPr>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foreach (Shape s in </a:t>
            </a:r>
            <a:r>
              <a:rPr lang="en-US" altLang="en-US" sz="1400" dirty="0" err="1">
                <a:solidFill>
                  <a:schemeClr val="tx1"/>
                </a:solidFill>
                <a:latin typeface="Segoe UI" panose="020B0502040204020203" pitchFamily="34" charset="0"/>
                <a:cs typeface="Segoe UI" panose="020B0502040204020203" pitchFamily="34" charset="0"/>
              </a:rPr>
              <a:t>shapeList</a:t>
            </a:r>
            <a:r>
              <a:rPr lang="en-US" altLang="en-US" sz="1400" dirty="0">
                <a:solidFill>
                  <a:schemeClr val="tx1"/>
                </a:solidFill>
                <a:latin typeface="Segoe UI" panose="020B0502040204020203" pitchFamily="34" charset="0"/>
                <a:cs typeface="Segoe UI" panose="020B0502040204020203" pitchFamily="34" charset="0"/>
              </a:rPr>
              <a:t>)</a:t>
            </a:r>
          </a:p>
          <a:p>
            <a:pPr>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p>
          <a:p>
            <a:pPr>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r>
              <a:rPr lang="en-US" altLang="en-US" sz="1400" dirty="0" err="1">
                <a:solidFill>
                  <a:schemeClr val="tx1"/>
                </a:solidFill>
                <a:latin typeface="Segoe UI" panose="020B0502040204020203" pitchFamily="34" charset="0"/>
                <a:cs typeface="Segoe UI" panose="020B0502040204020203" pitchFamily="34" charset="0"/>
              </a:rPr>
              <a:t>Console.WriteLine</a:t>
            </a:r>
            <a:r>
              <a:rPr lang="en-US" altLang="en-US" sz="1400" dirty="0">
                <a:solidFill>
                  <a:schemeClr val="tx1"/>
                </a:solidFill>
                <a:latin typeface="Segoe UI" panose="020B0502040204020203" pitchFamily="34" charset="0"/>
                <a:cs typeface="Segoe UI" panose="020B0502040204020203" pitchFamily="34" charset="0"/>
              </a:rPr>
              <a:t>(</a:t>
            </a:r>
            <a:r>
              <a:rPr lang="en-US" altLang="en-US" sz="1400" dirty="0" err="1">
                <a:solidFill>
                  <a:schemeClr val="tx1"/>
                </a:solidFill>
                <a:latin typeface="Segoe UI" panose="020B0502040204020203" pitchFamily="34" charset="0"/>
                <a:cs typeface="Segoe UI" panose="020B0502040204020203" pitchFamily="34" charset="0"/>
              </a:rPr>
              <a:t>s.ToString</a:t>
            </a:r>
            <a:r>
              <a:rPr lang="en-US" altLang="en-US" sz="1400" dirty="0">
                <a:solidFill>
                  <a:schemeClr val="tx1"/>
                </a:solidFill>
                <a:latin typeface="Segoe UI" panose="020B0502040204020203" pitchFamily="34" charset="0"/>
                <a:cs typeface="Segoe UI" panose="020B0502040204020203" pitchFamily="34" charset="0"/>
              </a:rPr>
              <a:t>() +</a:t>
            </a:r>
          </a:p>
          <a:p>
            <a:pPr>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r>
              <a:rPr lang="en-US" altLang="en-US" sz="1400" dirty="0" err="1">
                <a:solidFill>
                  <a:schemeClr val="tx1"/>
                </a:solidFill>
                <a:latin typeface="Segoe UI" panose="020B0502040204020203" pitchFamily="34" charset="0"/>
                <a:cs typeface="Segoe UI" panose="020B0502040204020203" pitchFamily="34" charset="0"/>
              </a:rPr>
              <a:t>tArea</a:t>
            </a:r>
            <a:r>
              <a:rPr lang="en-US" altLang="en-US" sz="1400" dirty="0">
                <a:solidFill>
                  <a:schemeClr val="tx1"/>
                </a:solidFill>
                <a:latin typeface="Segoe UI" panose="020B0502040204020203" pitchFamily="34" charset="0"/>
                <a:cs typeface="Segoe UI" panose="020B0502040204020203" pitchFamily="34" charset="0"/>
              </a:rPr>
              <a:t>: “ + </a:t>
            </a:r>
            <a:r>
              <a:rPr lang="en-US" altLang="en-US" sz="1400" dirty="0" err="1">
                <a:solidFill>
                  <a:schemeClr val="tx1"/>
                </a:solidFill>
                <a:latin typeface="Segoe UI" panose="020B0502040204020203" pitchFamily="34" charset="0"/>
                <a:cs typeface="Segoe UI" panose="020B0502040204020203" pitchFamily="34" charset="0"/>
              </a:rPr>
              <a:t>s.FindArea</a:t>
            </a:r>
            <a:r>
              <a:rPr lang="en-US" altLang="en-US" sz="1400" dirty="0">
                <a:solidFill>
                  <a:schemeClr val="tx1"/>
                </a:solidFill>
                <a:latin typeface="Segoe UI" panose="020B0502040204020203" pitchFamily="34" charset="0"/>
                <a:cs typeface="Segoe UI" panose="020B0502040204020203" pitchFamily="34" charset="0"/>
              </a:rPr>
              <a:t>());</a:t>
            </a:r>
          </a:p>
          <a:p>
            <a:pPr>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   }</a:t>
            </a:r>
          </a:p>
          <a:p>
            <a:pPr>
              <a:buClr>
                <a:schemeClr val="bg1"/>
              </a:buClr>
              <a:buFont typeface="Wingdings" panose="05000000000000000000" pitchFamily="2" charset="2"/>
              <a:buNone/>
            </a:pPr>
            <a:r>
              <a:rPr lang="en-US" altLang="en-US" sz="1400" dirty="0">
                <a:solidFill>
                  <a:schemeClr val="tx1"/>
                </a:solidFill>
                <a:latin typeface="Segoe UI" panose="020B0502040204020203" pitchFamily="34" charset="0"/>
                <a:cs typeface="Segoe UI" panose="020B0502040204020203" pitchFamily="34" charset="0"/>
              </a:rPr>
              <a:t>}</a:t>
            </a:r>
          </a:p>
        </p:txBody>
      </p:sp>
      <p:pic>
        <p:nvPicPr>
          <p:cNvPr id="450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895350"/>
            <a:ext cx="44958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180975"/>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3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B0AD2C-2C49-4E05-A308-302E3354793C}"/>
              </a:ext>
            </a:extLst>
          </p:cNvPr>
          <p:cNvSpPr txBox="1"/>
          <p:nvPr/>
        </p:nvSpPr>
        <p:spPr>
          <a:xfrm>
            <a:off x="2819400" y="2590800"/>
            <a:ext cx="3352800" cy="646113"/>
          </a:xfrm>
          <a:prstGeom prst="rect">
            <a:avLst/>
          </a:prstGeom>
          <a:noFill/>
        </p:spPr>
        <p:txBody>
          <a:bodyPr>
            <a:spAutoFit/>
          </a:bodyPr>
          <a:lstStyle/>
          <a:p>
            <a:pPr algn="ctr" eaLnBrk="1" hangingPunct="1">
              <a:spcBef>
                <a:spcPct val="20000"/>
              </a:spcBef>
              <a:defRPr/>
            </a:pPr>
            <a:r>
              <a:rPr lang="en-US" sz="3600" b="1" dirty="0">
                <a:solidFill>
                  <a:srgbClr val="0033CC"/>
                </a:solidFill>
                <a:effectLst>
                  <a:outerShdw blurRad="38100" dist="38100" dir="2700000" algn="tl">
                    <a:srgbClr val="C0C0C0"/>
                  </a:outerShdw>
                </a:effectLst>
              </a:rPr>
              <a:t>Quiz</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noChangeArrowheads="1"/>
          </p:cNvSpPr>
          <p:nvPr>
            <p:ph type="title"/>
          </p:nvPr>
        </p:nvSpPr>
        <p:spPr/>
        <p:txBody>
          <a:bodyPr/>
          <a:lstStyle/>
          <a:p>
            <a:r>
              <a:rPr lang="en-US" altLang="en-US" dirty="0"/>
              <a:t>Quiz – Any errors in the following code?</a:t>
            </a:r>
          </a:p>
        </p:txBody>
      </p:sp>
      <p:sp>
        <p:nvSpPr>
          <p:cNvPr id="49155" name="Rectangle 3"/>
          <p:cNvSpPr>
            <a:spLocks noChangeArrowheads="1"/>
          </p:cNvSpPr>
          <p:nvPr/>
        </p:nvSpPr>
        <p:spPr bwMode="auto">
          <a:xfrm>
            <a:off x="152400" y="914400"/>
            <a:ext cx="4419600" cy="3078163"/>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Clr>
                <a:schemeClr val="bg1"/>
              </a:buClr>
              <a:buFont typeface="Wingdings" panose="05000000000000000000" pitchFamily="2" charset="2"/>
              <a:buNone/>
            </a:pPr>
            <a:r>
              <a:rPr lang="en-US" altLang="en-US" sz="1600" u="sng">
                <a:solidFill>
                  <a:srgbClr val="0000FF"/>
                </a:solidFill>
                <a:latin typeface="Segoe UI" panose="020B0502040204020203" pitchFamily="34" charset="0"/>
                <a:cs typeface="Segoe UI" panose="020B0502040204020203" pitchFamily="34" charset="0"/>
              </a:rPr>
              <a:t>Question 1</a:t>
            </a:r>
          </a:p>
          <a:p>
            <a:pPr>
              <a:spcBef>
                <a:spcPct val="0"/>
              </a:spcBef>
              <a:buClr>
                <a:schemeClr val="bg1"/>
              </a:buClr>
              <a:buFont typeface="Wingdings" panose="05000000000000000000" pitchFamily="2" charset="2"/>
              <a:buNone/>
            </a:pPr>
            <a:endParaRPr lang="en-US" altLang="en-US" sz="1600">
              <a:solidFill>
                <a:schemeClr val="tx1"/>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abstract class AbstractClass1 </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   public abstract void AbstractMethod();</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   public string ToString() </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        return “this is an abstract class”;</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 </a:t>
            </a:r>
          </a:p>
        </p:txBody>
      </p:sp>
      <p:sp>
        <p:nvSpPr>
          <p:cNvPr id="49156" name="Rectangle 3"/>
          <p:cNvSpPr>
            <a:spLocks noChangeArrowheads="1"/>
          </p:cNvSpPr>
          <p:nvPr/>
        </p:nvSpPr>
        <p:spPr bwMode="auto">
          <a:xfrm>
            <a:off x="152400" y="4098925"/>
            <a:ext cx="4419600" cy="1692275"/>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Clr>
                <a:schemeClr val="bg1"/>
              </a:buClr>
              <a:buFont typeface="Wingdings" panose="05000000000000000000" pitchFamily="2" charset="2"/>
              <a:buNone/>
            </a:pPr>
            <a:r>
              <a:rPr lang="en-US" altLang="en-US" sz="1600" u="sng">
                <a:solidFill>
                  <a:srgbClr val="0000FF"/>
                </a:solidFill>
                <a:latin typeface="Segoe UI" panose="020B0502040204020203" pitchFamily="34" charset="0"/>
                <a:cs typeface="Segoe UI" panose="020B0502040204020203" pitchFamily="34" charset="0"/>
              </a:rPr>
              <a:t>Question 2</a:t>
            </a:r>
          </a:p>
          <a:p>
            <a:pPr>
              <a:spcBef>
                <a:spcPct val="0"/>
              </a:spcBef>
              <a:buClr>
                <a:schemeClr val="bg1"/>
              </a:buClr>
              <a:buFont typeface="Wingdings" panose="05000000000000000000" pitchFamily="2" charset="2"/>
              <a:buNone/>
            </a:pPr>
            <a:endParaRPr lang="en-US" altLang="en-US" sz="1600">
              <a:solidFill>
                <a:schemeClr val="tx1"/>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class AbstractClass2</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     public abstract void AbstractMethod();</a:t>
            </a:r>
          </a:p>
          <a:p>
            <a:pPr>
              <a:spcBef>
                <a:spcPct val="0"/>
              </a:spcBef>
              <a:buClr>
                <a:schemeClr val="bg1"/>
              </a:buClr>
              <a:buFont typeface="Wingdings" panose="05000000000000000000" pitchFamily="2" charset="2"/>
              <a:buNone/>
            </a:pPr>
            <a:r>
              <a:rPr lang="en-US" altLang="en-US" sz="1800">
                <a:solidFill>
                  <a:schemeClr val="tx1"/>
                </a:solidFill>
                <a:latin typeface="Segoe UI" panose="020B0502040204020203" pitchFamily="34" charset="0"/>
                <a:cs typeface="Segoe UI" panose="020B0502040204020203" pitchFamily="34" charset="0"/>
              </a:rPr>
              <a:t>}</a:t>
            </a:r>
          </a:p>
        </p:txBody>
      </p:sp>
      <p:sp>
        <p:nvSpPr>
          <p:cNvPr id="49157" name="Rectangle 3"/>
          <p:cNvSpPr>
            <a:spLocks noChangeArrowheads="1"/>
          </p:cNvSpPr>
          <p:nvPr/>
        </p:nvSpPr>
        <p:spPr bwMode="auto">
          <a:xfrm>
            <a:off x="4724400" y="914400"/>
            <a:ext cx="4267200" cy="2185988"/>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Clr>
                <a:schemeClr val="bg1"/>
              </a:buClr>
              <a:buFont typeface="Wingdings" panose="05000000000000000000" pitchFamily="2" charset="2"/>
              <a:buNone/>
            </a:pPr>
            <a:r>
              <a:rPr lang="en-US" altLang="en-US" sz="1600" u="sng">
                <a:solidFill>
                  <a:srgbClr val="0000FF"/>
                </a:solidFill>
                <a:latin typeface="Segoe UI" panose="020B0502040204020203" pitchFamily="34" charset="0"/>
                <a:cs typeface="Segoe UI" panose="020B0502040204020203" pitchFamily="34" charset="0"/>
              </a:rPr>
              <a:t>Question 3</a:t>
            </a:r>
          </a:p>
          <a:p>
            <a:pPr>
              <a:spcBef>
                <a:spcPct val="0"/>
              </a:spcBef>
              <a:buClr>
                <a:schemeClr val="bg1"/>
              </a:buClr>
              <a:buFont typeface="Wingdings" panose="05000000000000000000" pitchFamily="2" charset="2"/>
              <a:buNone/>
            </a:pPr>
            <a:r>
              <a:rPr lang="en-US" altLang="en-US" sz="80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abstract class AbstractClass3 </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    public void AnyMethod() </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        // do something</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    }	</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a:t>
            </a:r>
          </a:p>
        </p:txBody>
      </p:sp>
      <p:sp>
        <p:nvSpPr>
          <p:cNvPr id="49158" name="Rectangle 3"/>
          <p:cNvSpPr>
            <a:spLocks noChangeArrowheads="1"/>
          </p:cNvSpPr>
          <p:nvPr/>
        </p:nvSpPr>
        <p:spPr bwMode="auto">
          <a:xfrm>
            <a:off x="4724400" y="3236913"/>
            <a:ext cx="4267200" cy="2554287"/>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Clr>
                <a:schemeClr val="bg1"/>
              </a:buClr>
              <a:buFont typeface="Wingdings" panose="05000000000000000000" pitchFamily="2" charset="2"/>
              <a:buNone/>
            </a:pPr>
            <a:r>
              <a:rPr lang="en-US" altLang="en-US" sz="1600" u="sng">
                <a:solidFill>
                  <a:srgbClr val="0000FF"/>
                </a:solidFill>
                <a:latin typeface="Segoe UI" panose="020B0502040204020203" pitchFamily="34" charset="0"/>
                <a:cs typeface="Segoe UI" panose="020B0502040204020203" pitchFamily="34" charset="0"/>
              </a:rPr>
              <a:t>Question 4</a:t>
            </a:r>
          </a:p>
          <a:p>
            <a:pPr>
              <a:spcBef>
                <a:spcPct val="0"/>
              </a:spcBef>
              <a:buClr>
                <a:schemeClr val="bg1"/>
              </a:buClr>
              <a:buFont typeface="Wingdings" panose="05000000000000000000" pitchFamily="2" charset="2"/>
              <a:buNone/>
            </a:pPr>
            <a:r>
              <a:rPr lang="en-US" altLang="en-US" sz="80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abstract class AbstractClass4 </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    public abstract void AbstractMethod();</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800">
                <a:solidFill>
                  <a:schemeClr val="tx1"/>
                </a:solidFill>
                <a:latin typeface="Segoe UI" panose="020B0502040204020203" pitchFamily="34" charset="0"/>
                <a:cs typeface="Segoe UI" panose="020B0502040204020203" pitchFamily="34" charset="0"/>
              </a:rPr>
              <a:t>	</a:t>
            </a:r>
          </a:p>
          <a:p>
            <a:pPr>
              <a:spcBef>
                <a:spcPct val="0"/>
              </a:spcBef>
              <a:buClr>
                <a:schemeClr val="bg1"/>
              </a:buClr>
              <a:buFont typeface="Wingdings" panose="05000000000000000000" pitchFamily="2" charset="2"/>
              <a:buNone/>
            </a:pPr>
            <a:r>
              <a:rPr lang="en-US" altLang="en-US" sz="1600">
                <a:solidFill>
                  <a:srgbClr val="0000FF"/>
                </a:solidFill>
                <a:latin typeface="Segoe UI" panose="020B0502040204020203" pitchFamily="34" charset="0"/>
                <a:cs typeface="Segoe UI" panose="020B0502040204020203" pitchFamily="34" charset="0"/>
              </a:rPr>
              <a:t>static</a:t>
            </a:r>
            <a:r>
              <a:rPr lang="en-US" altLang="en-US" sz="1600">
                <a:solidFill>
                  <a:srgbClr val="000000"/>
                </a:solidFill>
                <a:latin typeface="Segoe UI" panose="020B0502040204020203" pitchFamily="34" charset="0"/>
                <a:cs typeface="Segoe UI" panose="020B0502040204020203" pitchFamily="34" charset="0"/>
              </a:rPr>
              <a:t> </a:t>
            </a:r>
            <a:r>
              <a:rPr lang="en-US" altLang="en-US" sz="1600">
                <a:solidFill>
                  <a:srgbClr val="0000FF"/>
                </a:solidFill>
                <a:latin typeface="Segoe UI" panose="020B0502040204020203" pitchFamily="34" charset="0"/>
                <a:cs typeface="Segoe UI" panose="020B0502040204020203" pitchFamily="34" charset="0"/>
              </a:rPr>
              <a:t>void</a:t>
            </a:r>
            <a:r>
              <a:rPr lang="en-US" altLang="en-US" sz="1600">
                <a:solidFill>
                  <a:srgbClr val="000000"/>
                </a:solidFill>
                <a:latin typeface="Segoe UI" panose="020B0502040204020203" pitchFamily="34" charset="0"/>
                <a:cs typeface="Segoe UI" panose="020B0502040204020203" pitchFamily="34" charset="0"/>
              </a:rPr>
              <a:t> Main(</a:t>
            </a:r>
            <a:r>
              <a:rPr lang="en-US" altLang="en-US" sz="1600">
                <a:solidFill>
                  <a:srgbClr val="0000FF"/>
                </a:solidFill>
                <a:latin typeface="Segoe UI" panose="020B0502040204020203" pitchFamily="34" charset="0"/>
                <a:cs typeface="Segoe UI" panose="020B0502040204020203" pitchFamily="34" charset="0"/>
              </a:rPr>
              <a:t>string</a:t>
            </a:r>
            <a:r>
              <a:rPr lang="en-US" altLang="en-US" sz="1600">
                <a:solidFill>
                  <a:srgbClr val="000000"/>
                </a:solidFill>
                <a:latin typeface="Segoe UI" panose="020B0502040204020203" pitchFamily="34" charset="0"/>
                <a:cs typeface="Segoe UI" panose="020B0502040204020203" pitchFamily="34" charset="0"/>
              </a:rPr>
              <a:t>[] args)</a:t>
            </a:r>
            <a:endParaRPr lang="en-US" altLang="en-US" sz="1600">
              <a:solidFill>
                <a:schemeClr val="tx1"/>
              </a:solidFill>
              <a:latin typeface="Segoe UI" panose="020B0502040204020203" pitchFamily="34" charset="0"/>
              <a:cs typeface="Segoe UI" panose="020B0502040204020203" pitchFamily="34" charset="0"/>
            </a:endParaRP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    AbstractClass4 obj = new AbstractClass4();</a:t>
            </a:r>
          </a:p>
          <a:p>
            <a:pPr>
              <a:spcBef>
                <a:spcPct val="0"/>
              </a:spcBef>
              <a:buClr>
                <a:schemeClr val="bg1"/>
              </a:buClr>
              <a:buFont typeface="Wingdings" panose="05000000000000000000" pitchFamily="2" charset="2"/>
              <a:buNone/>
            </a:pPr>
            <a:r>
              <a:rPr lang="en-US" altLang="en-US" sz="1600">
                <a:solidFill>
                  <a:schemeClr val="tx1"/>
                </a:solidFill>
                <a:latin typeface="Segoe UI" panose="020B0502040204020203" pitchFamily="34" charset="0"/>
                <a:cs typeface="Segoe UI" panose="020B0502040204020203" pitchFamily="34" charset="0"/>
              </a:rPr>
              <a:t>}</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2471" y="20523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5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F30811-02D4-4857-A8E5-B3AC70390EB6}"/>
              </a:ext>
            </a:extLst>
          </p:cNvPr>
          <p:cNvSpPr txBox="1"/>
          <p:nvPr/>
        </p:nvSpPr>
        <p:spPr>
          <a:xfrm>
            <a:off x="1905000" y="2895600"/>
            <a:ext cx="5562600" cy="708025"/>
          </a:xfrm>
          <a:prstGeom prst="rect">
            <a:avLst/>
          </a:prstGeom>
          <a:noFill/>
        </p:spPr>
        <p:txBody>
          <a:bodyPr>
            <a:spAutoFit/>
          </a:bodyPr>
          <a:lstStyle/>
          <a:p>
            <a:pPr algn="ctr" eaLnBrk="1" hangingPunct="1">
              <a:spcBef>
                <a:spcPct val="20000"/>
              </a:spcBef>
              <a:defRPr/>
            </a:pPr>
            <a:r>
              <a:rPr lang="en-US" sz="4000" b="1" dirty="0">
                <a:solidFill>
                  <a:srgbClr val="0033CC"/>
                </a:solidFill>
                <a:effectLst>
                  <a:outerShdw blurRad="38100" dist="38100" dir="2700000" algn="tl">
                    <a:srgbClr val="C0C0C0"/>
                  </a:outerShdw>
                </a:effectLst>
              </a:rPr>
              <a:t>Interfaces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C656937E-D051-439D-86E0-AE296BF2BBD0}"/>
              </a:ext>
            </a:extLst>
          </p:cNvPr>
          <p:cNvSpPr>
            <a:spLocks noGrp="1" noChangeArrowheads="1"/>
          </p:cNvSpPr>
          <p:nvPr>
            <p:ph type="body" idx="1"/>
          </p:nvPr>
        </p:nvSpPr>
        <p:spPr>
          <a:xfrm>
            <a:off x="190500" y="990600"/>
            <a:ext cx="8763000" cy="5181600"/>
          </a:xfrm>
        </p:spPr>
        <p:txBody>
          <a:bodyPr/>
          <a:lstStyle/>
          <a:p>
            <a:pPr marL="609600" indent="-609600">
              <a:buClr>
                <a:srgbClr val="0000FF"/>
              </a:buClr>
              <a:buFont typeface="Wingdings" panose="05000000000000000000" pitchFamily="2" charset="2"/>
              <a:buNone/>
              <a:defRPr/>
            </a:pPr>
            <a:r>
              <a:rPr lang="en-US" altLang="en-US" b="1" dirty="0"/>
              <a:t>An</a:t>
            </a:r>
            <a:r>
              <a:rPr lang="en-US" altLang="en-US" b="1" dirty="0">
                <a:solidFill>
                  <a:srgbClr val="0000FF"/>
                </a:solidFill>
              </a:rPr>
              <a:t> </a:t>
            </a:r>
            <a:r>
              <a:rPr lang="en-US" altLang="en-US" b="1" u="sng" dirty="0">
                <a:solidFill>
                  <a:srgbClr val="FF0000"/>
                </a:solidFill>
              </a:rPr>
              <a:t>interface</a:t>
            </a:r>
            <a:r>
              <a:rPr lang="en-US" altLang="en-US" b="1" dirty="0">
                <a:solidFill>
                  <a:srgbClr val="0000FF"/>
                </a:solidFill>
              </a:rPr>
              <a:t> </a:t>
            </a:r>
            <a:endParaRPr lang="en-US" altLang="en-US" sz="2400" b="1" dirty="0">
              <a:solidFill>
                <a:srgbClr val="0000FF"/>
              </a:solidFill>
              <a:latin typeface="Arial Narrow" panose="020B0606020202030204" pitchFamily="34" charset="0"/>
            </a:endParaRPr>
          </a:p>
          <a:p>
            <a:pPr>
              <a:spcBef>
                <a:spcPts val="1200"/>
              </a:spcBef>
              <a:buClr>
                <a:srgbClr val="660033"/>
              </a:buClr>
              <a:buFont typeface="Arial" panose="020B0604020202020204" pitchFamily="34" charset="0"/>
              <a:buChar char="•"/>
              <a:defRPr/>
            </a:pPr>
            <a:r>
              <a:rPr lang="en-US" sz="2400" dirty="0"/>
              <a:t>contains definitions for a group of related functionalities that a concrete class must implement</a:t>
            </a:r>
            <a:endParaRPr lang="en-US" altLang="en-US" sz="2400" b="1" dirty="0">
              <a:solidFill>
                <a:srgbClr val="0000FF"/>
              </a:solidFill>
              <a:latin typeface="Arial Narrow" panose="020B0606020202030204" pitchFamily="34" charset="0"/>
            </a:endParaRPr>
          </a:p>
          <a:p>
            <a:pPr>
              <a:spcBef>
                <a:spcPts val="1200"/>
              </a:spcBef>
              <a:buClr>
                <a:srgbClr val="660033"/>
              </a:buClr>
              <a:buFont typeface="Arial" panose="020B0604020202020204" pitchFamily="34" charset="0"/>
              <a:buChar char="•"/>
              <a:defRPr/>
            </a:pPr>
            <a:r>
              <a:rPr lang="en-US" altLang="en-US" sz="2400" dirty="0"/>
              <a:t>is a </a:t>
            </a:r>
            <a:r>
              <a:rPr lang="en-US" altLang="en-US" sz="2400" dirty="0">
                <a:solidFill>
                  <a:srgbClr val="FF0000"/>
                </a:solidFill>
              </a:rPr>
              <a:t>template</a:t>
            </a:r>
            <a:r>
              <a:rPr lang="en-US" altLang="en-US" sz="2400" dirty="0"/>
              <a:t> that specifies what must be in a class that implements the interface</a:t>
            </a:r>
          </a:p>
          <a:p>
            <a:pPr>
              <a:spcBef>
                <a:spcPts val="1200"/>
              </a:spcBef>
              <a:buClr>
                <a:srgbClr val="660033"/>
              </a:buClr>
              <a:buFont typeface="Arial" panose="020B0604020202020204" pitchFamily="34" charset="0"/>
              <a:buChar char="•"/>
              <a:defRPr/>
            </a:pPr>
            <a:r>
              <a:rPr lang="en-US" altLang="en-US" sz="2400" dirty="0"/>
              <a:t>cannot be instantiated</a:t>
            </a:r>
          </a:p>
          <a:p>
            <a:pPr>
              <a:spcBef>
                <a:spcPts val="1200"/>
              </a:spcBef>
              <a:buClr>
                <a:srgbClr val="660033"/>
              </a:buClr>
              <a:buFont typeface="Arial" panose="020B0604020202020204" pitchFamily="34" charset="0"/>
              <a:buChar char="•"/>
              <a:defRPr/>
            </a:pPr>
            <a:r>
              <a:rPr lang="en-US" altLang="en-US" sz="2400" dirty="0"/>
              <a:t>is defined by using the keyword </a:t>
            </a:r>
            <a:r>
              <a:rPr lang="en-US" altLang="en-US" sz="2400" dirty="0">
                <a:solidFill>
                  <a:srgbClr val="FF0000"/>
                </a:solidFill>
              </a:rPr>
              <a:t>interface</a:t>
            </a:r>
          </a:p>
          <a:p>
            <a:pPr>
              <a:spcBef>
                <a:spcPts val="1200"/>
              </a:spcBef>
              <a:buClr>
                <a:srgbClr val="660033"/>
              </a:buClr>
              <a:buFont typeface="Arial" panose="020B0604020202020204" pitchFamily="34" charset="0"/>
              <a:buChar char="•"/>
              <a:defRPr/>
            </a:pPr>
            <a:r>
              <a:rPr lang="en-US" sz="2400" dirty="0"/>
              <a:t>by using interfaces, you can include behavior from multiple sources in a class</a:t>
            </a:r>
            <a:endParaRPr lang="en-US" altLang="en-US" sz="2400" dirty="0">
              <a:solidFill>
                <a:srgbClr val="FF0000"/>
              </a:solidFill>
            </a:endParaRPr>
          </a:p>
          <a:p>
            <a:pPr marL="609600" indent="-609600">
              <a:buClr>
                <a:srgbClr val="0000FF"/>
              </a:buClr>
              <a:buFontTx/>
              <a:buNone/>
              <a:defRPr/>
            </a:pPr>
            <a:endParaRPr lang="en-US" altLang="en-US" dirty="0">
              <a:solidFill>
                <a:srgbClr val="FF0000"/>
              </a:solidFill>
              <a:latin typeface="Courier New" panose="02070309020205020404" pitchFamily="49" charset="0"/>
            </a:endParaRPr>
          </a:p>
          <a:p>
            <a:pPr marL="609600" indent="-609600">
              <a:buClr>
                <a:srgbClr val="0000FF"/>
              </a:buClr>
              <a:buFont typeface="Wingdings" panose="05000000000000000000" pitchFamily="2" charset="2"/>
              <a:buNone/>
              <a:defRPr/>
            </a:pPr>
            <a:endParaRPr lang="en-US" altLang="en-US" i="1" dirty="0">
              <a:solidFill>
                <a:srgbClr val="0000FF"/>
              </a:solidFill>
            </a:endParaRPr>
          </a:p>
        </p:txBody>
      </p:sp>
      <p:sp>
        <p:nvSpPr>
          <p:cNvPr id="52227" name="Title 1"/>
          <p:cNvSpPr>
            <a:spLocks noGrp="1" noChangeArrowheads="1"/>
          </p:cNvSpPr>
          <p:nvPr>
            <p:ph type="title"/>
          </p:nvPr>
        </p:nvSpPr>
        <p:spPr/>
        <p:txBody>
          <a:bodyPr/>
          <a:lstStyle/>
          <a:p>
            <a:r>
              <a:rPr lang="en-US" altLang="en-US"/>
              <a:t>Interfaces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2286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5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5">
            <a:extLst>
              <a:ext uri="{FF2B5EF4-FFF2-40B4-BE49-F238E27FC236}">
                <a16:creationId xmlns:a16="http://schemas.microsoft.com/office/drawing/2014/main" id="{3F9BC71E-7746-4EBE-A357-84CFDFFED98E}"/>
              </a:ext>
            </a:extLst>
          </p:cNvPr>
          <p:cNvSpPr>
            <a:spLocks noChangeArrowheads="1"/>
          </p:cNvSpPr>
          <p:nvPr/>
        </p:nvSpPr>
        <p:spPr bwMode="auto">
          <a:xfrm>
            <a:off x="552450" y="1111250"/>
            <a:ext cx="8077200" cy="3711575"/>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lr>
                <a:schemeClr val="tx2"/>
              </a:buClr>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nSpc>
                <a:spcPct val="80000"/>
              </a:lnSpc>
              <a:buClr>
                <a:schemeClr val="bg1"/>
              </a:buClr>
              <a:buFont typeface="Wingdings" panose="05000000000000000000" pitchFamily="2" charset="2"/>
              <a:buNone/>
              <a:defRPr/>
            </a:pPr>
            <a:endParaRPr kumimoji="0" lang="en-US" altLang="en-US" sz="2400" dirty="0">
              <a:latin typeface="Courier New" panose="02070309020205020404" pitchFamily="49" charset="0"/>
            </a:endParaRPr>
          </a:p>
          <a:p>
            <a:pPr marL="84138" indent="0">
              <a:lnSpc>
                <a:spcPct val="80000"/>
              </a:lnSpc>
              <a:buClr>
                <a:schemeClr val="bg1"/>
              </a:buClr>
              <a:buFont typeface="Wingdings" panose="05000000000000000000" pitchFamily="2" charset="2"/>
              <a:buNone/>
              <a:defRPr/>
            </a:pPr>
            <a:r>
              <a:rPr kumimoji="0" lang="en-US" altLang="en-US" sz="2400" dirty="0">
                <a:solidFill>
                  <a:srgbClr val="FF0000"/>
                </a:solidFill>
              </a:rPr>
              <a:t>interface</a:t>
            </a:r>
            <a:r>
              <a:rPr kumimoji="0" lang="en-US" altLang="en-US" sz="2400" dirty="0"/>
              <a:t> </a:t>
            </a:r>
            <a:r>
              <a:rPr kumimoji="0" lang="en-US" altLang="en-US" sz="2400" dirty="0" err="1"/>
              <a:t>InterfaceName</a:t>
            </a:r>
            <a:endParaRPr kumimoji="0" lang="en-US" altLang="en-US" sz="2400" dirty="0"/>
          </a:p>
          <a:p>
            <a:pPr marL="84138" indent="0">
              <a:lnSpc>
                <a:spcPct val="80000"/>
              </a:lnSpc>
              <a:buClr>
                <a:schemeClr val="bg1"/>
              </a:buClr>
              <a:buFont typeface="Wingdings" panose="05000000000000000000" pitchFamily="2" charset="2"/>
              <a:buNone/>
              <a:defRPr/>
            </a:pPr>
            <a:r>
              <a:rPr kumimoji="0" lang="en-US" altLang="en-US" sz="2400" dirty="0"/>
              <a:t>{</a:t>
            </a:r>
          </a:p>
          <a:p>
            <a:pPr marL="84138" indent="0">
              <a:lnSpc>
                <a:spcPct val="80000"/>
              </a:lnSpc>
              <a:buClr>
                <a:schemeClr val="bg1"/>
              </a:buClr>
              <a:buFont typeface="Wingdings" panose="05000000000000000000" pitchFamily="2" charset="2"/>
              <a:buNone/>
              <a:defRPr/>
            </a:pPr>
            <a:r>
              <a:rPr kumimoji="0" lang="en-US" altLang="en-US" sz="2000" i="1" dirty="0">
                <a:solidFill>
                  <a:srgbClr val="0099CC"/>
                </a:solidFill>
                <a:cs typeface="Segoe UI" panose="020B0502040204020203" pitchFamily="34" charset="0"/>
              </a:rPr>
              <a:t>      </a:t>
            </a:r>
            <a:r>
              <a:rPr kumimoji="0" lang="en-US" altLang="en-US" sz="2000" b="0" i="1" dirty="0">
                <a:solidFill>
                  <a:srgbClr val="009999"/>
                </a:solidFill>
                <a:cs typeface="Segoe UI" panose="020B0502040204020203" pitchFamily="34" charset="0"/>
              </a:rPr>
              <a:t>// abstract methods, without public and abstract keywords (implied)</a:t>
            </a:r>
          </a:p>
          <a:p>
            <a:pPr marL="84138" indent="0">
              <a:lnSpc>
                <a:spcPct val="80000"/>
              </a:lnSpc>
              <a:buClr>
                <a:schemeClr val="bg1"/>
              </a:buClr>
              <a:buFont typeface="Wingdings" panose="05000000000000000000" pitchFamily="2" charset="2"/>
              <a:buNone/>
              <a:defRPr/>
            </a:pPr>
            <a:r>
              <a:rPr kumimoji="0" lang="en-US" altLang="en-US" sz="2000" dirty="0">
                <a:solidFill>
                  <a:srgbClr val="0000FF"/>
                </a:solidFill>
              </a:rPr>
              <a:t>     </a:t>
            </a:r>
            <a:r>
              <a:rPr kumimoji="0" lang="en-US" altLang="en-US" sz="2000" dirty="0" err="1">
                <a:solidFill>
                  <a:srgbClr val="0000FF"/>
                </a:solidFill>
              </a:rPr>
              <a:t>retType</a:t>
            </a:r>
            <a:r>
              <a:rPr kumimoji="0" lang="en-US" altLang="en-US" sz="2000" dirty="0">
                <a:solidFill>
                  <a:srgbClr val="0000FF"/>
                </a:solidFill>
              </a:rPr>
              <a:t> MethodName1(</a:t>
            </a:r>
            <a:r>
              <a:rPr kumimoji="0" lang="en-US" altLang="en-US" sz="2000" dirty="0" err="1">
                <a:solidFill>
                  <a:srgbClr val="0000FF"/>
                </a:solidFill>
              </a:rPr>
              <a:t>parameter_list</a:t>
            </a:r>
            <a:r>
              <a:rPr kumimoji="0" lang="en-US" altLang="en-US" sz="2000" dirty="0">
                <a:solidFill>
                  <a:srgbClr val="0000FF"/>
                </a:solidFill>
              </a:rPr>
              <a:t>);  </a:t>
            </a:r>
            <a:endParaRPr kumimoji="0" lang="en-US" altLang="en-US" sz="2000" i="1" dirty="0">
              <a:solidFill>
                <a:srgbClr val="0099CC"/>
              </a:solidFill>
            </a:endParaRPr>
          </a:p>
          <a:p>
            <a:pPr marL="84138" indent="0">
              <a:lnSpc>
                <a:spcPct val="80000"/>
              </a:lnSpc>
              <a:buClr>
                <a:schemeClr val="bg1"/>
              </a:buClr>
              <a:buFont typeface="Wingdings" panose="05000000000000000000" pitchFamily="2" charset="2"/>
              <a:buNone/>
              <a:defRPr/>
            </a:pPr>
            <a:r>
              <a:rPr kumimoji="0" lang="en-US" altLang="en-US" sz="2000" dirty="0"/>
              <a:t>     </a:t>
            </a:r>
            <a:r>
              <a:rPr kumimoji="0" lang="en-US" altLang="en-US" sz="2000" dirty="0" err="1">
                <a:solidFill>
                  <a:srgbClr val="0000FF"/>
                </a:solidFill>
              </a:rPr>
              <a:t>retType</a:t>
            </a:r>
            <a:r>
              <a:rPr kumimoji="0" lang="en-US" altLang="en-US" sz="2000" dirty="0">
                <a:solidFill>
                  <a:srgbClr val="0000FF"/>
                </a:solidFill>
              </a:rPr>
              <a:t> MethodName2(</a:t>
            </a:r>
            <a:r>
              <a:rPr kumimoji="0" lang="en-US" altLang="en-US" sz="2000" dirty="0" err="1">
                <a:solidFill>
                  <a:srgbClr val="0000FF"/>
                </a:solidFill>
              </a:rPr>
              <a:t>parameter_list</a:t>
            </a:r>
            <a:r>
              <a:rPr kumimoji="0" lang="en-US" altLang="en-US" sz="2000" dirty="0">
                <a:solidFill>
                  <a:srgbClr val="0000FF"/>
                </a:solidFill>
              </a:rPr>
              <a:t>);</a:t>
            </a:r>
          </a:p>
          <a:p>
            <a:pPr marL="84138" indent="0">
              <a:lnSpc>
                <a:spcPct val="80000"/>
              </a:lnSpc>
              <a:buClr>
                <a:schemeClr val="bg1"/>
              </a:buClr>
              <a:buFont typeface="Wingdings" panose="05000000000000000000" pitchFamily="2" charset="2"/>
              <a:buNone/>
              <a:defRPr/>
            </a:pPr>
            <a:r>
              <a:rPr kumimoji="0" lang="en-US" altLang="en-US" sz="2000" dirty="0">
                <a:solidFill>
                  <a:srgbClr val="0000FF"/>
                </a:solidFill>
              </a:rPr>
              <a:t>     </a:t>
            </a:r>
            <a:r>
              <a:rPr kumimoji="0" lang="en-US" altLang="en-US" sz="2000" dirty="0" err="1">
                <a:solidFill>
                  <a:srgbClr val="0000FF"/>
                </a:solidFill>
              </a:rPr>
              <a:t>retType</a:t>
            </a:r>
            <a:r>
              <a:rPr kumimoji="0" lang="en-US" altLang="en-US" sz="2000" dirty="0">
                <a:solidFill>
                  <a:srgbClr val="0000FF"/>
                </a:solidFill>
              </a:rPr>
              <a:t> MethodName3(</a:t>
            </a:r>
            <a:r>
              <a:rPr kumimoji="0" lang="en-US" altLang="en-US" sz="2000" dirty="0" err="1">
                <a:solidFill>
                  <a:srgbClr val="0000FF"/>
                </a:solidFill>
              </a:rPr>
              <a:t>parameter_list</a:t>
            </a:r>
            <a:r>
              <a:rPr kumimoji="0" lang="en-US" altLang="en-US" sz="2000" dirty="0">
                <a:solidFill>
                  <a:srgbClr val="0000FF"/>
                </a:solidFill>
              </a:rPr>
              <a:t>);</a:t>
            </a:r>
            <a:endParaRPr kumimoji="0" lang="en-US" altLang="en-US" sz="2000" i="1" dirty="0">
              <a:solidFill>
                <a:srgbClr val="0099CC"/>
              </a:solidFill>
            </a:endParaRPr>
          </a:p>
          <a:p>
            <a:pPr marL="84138" indent="0">
              <a:lnSpc>
                <a:spcPct val="80000"/>
              </a:lnSpc>
              <a:buClr>
                <a:schemeClr val="bg1"/>
              </a:buClr>
              <a:buFont typeface="Wingdings" panose="05000000000000000000" pitchFamily="2" charset="2"/>
              <a:buNone/>
              <a:defRPr/>
            </a:pPr>
            <a:r>
              <a:rPr kumimoji="0" lang="en-US" altLang="en-US" sz="2000" dirty="0"/>
              <a:t>     </a:t>
            </a:r>
            <a:r>
              <a:rPr kumimoji="0" lang="en-US" altLang="en-US" sz="2000" dirty="0">
                <a:solidFill>
                  <a:srgbClr val="0000FF"/>
                </a:solidFill>
              </a:rPr>
              <a:t>. . .</a:t>
            </a:r>
          </a:p>
          <a:p>
            <a:pPr marL="84138" indent="0">
              <a:lnSpc>
                <a:spcPct val="80000"/>
              </a:lnSpc>
              <a:buClr>
                <a:schemeClr val="bg1"/>
              </a:buClr>
              <a:buFont typeface="Wingdings" panose="05000000000000000000" pitchFamily="2" charset="2"/>
              <a:buNone/>
              <a:defRPr/>
            </a:pPr>
            <a:r>
              <a:rPr kumimoji="0" lang="en-US" altLang="en-US" sz="2000" dirty="0">
                <a:solidFill>
                  <a:srgbClr val="0000FF"/>
                </a:solidFill>
              </a:rPr>
              <a:t>     . . .</a:t>
            </a:r>
          </a:p>
          <a:p>
            <a:pPr marL="84138" indent="0">
              <a:lnSpc>
                <a:spcPct val="80000"/>
              </a:lnSpc>
              <a:buClr>
                <a:schemeClr val="bg1"/>
              </a:buClr>
              <a:buFont typeface="Wingdings" panose="05000000000000000000" pitchFamily="2" charset="2"/>
              <a:buNone/>
              <a:defRPr/>
            </a:pPr>
            <a:r>
              <a:rPr kumimoji="0" lang="en-US" altLang="en-US" sz="2400" dirty="0"/>
              <a:t>}</a:t>
            </a:r>
          </a:p>
          <a:p>
            <a:pPr>
              <a:lnSpc>
                <a:spcPct val="80000"/>
              </a:lnSpc>
              <a:buClr>
                <a:schemeClr val="bg1"/>
              </a:buClr>
              <a:buFont typeface="Wingdings" panose="05000000000000000000" pitchFamily="2" charset="2"/>
              <a:buNone/>
              <a:defRPr/>
            </a:pPr>
            <a:endParaRPr kumimoji="0" lang="en-US" altLang="en-US" sz="2400" dirty="0">
              <a:latin typeface="Courier New" panose="02070309020205020404" pitchFamily="49" charset="0"/>
            </a:endParaRPr>
          </a:p>
        </p:txBody>
      </p:sp>
      <p:sp>
        <p:nvSpPr>
          <p:cNvPr id="54275" name="Text Box 7"/>
          <p:cNvSpPr txBox="1">
            <a:spLocks noChangeArrowheads="1"/>
          </p:cNvSpPr>
          <p:nvPr/>
        </p:nvSpPr>
        <p:spPr bwMode="auto">
          <a:xfrm>
            <a:off x="466725" y="5080000"/>
            <a:ext cx="821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spcBef>
                <a:spcPct val="50000"/>
              </a:spcBef>
              <a:buClr>
                <a:schemeClr val="bg1"/>
              </a:buClr>
              <a:buFont typeface="Wingdings" panose="05000000000000000000" pitchFamily="2" charset="2"/>
              <a:buNone/>
            </a:pPr>
            <a:r>
              <a:rPr kumimoji="1" lang="en-US" altLang="en-US" sz="2000" i="1">
                <a:solidFill>
                  <a:srgbClr val="FF0000"/>
                </a:solidFill>
                <a:latin typeface="Segoe UI" panose="020B0502040204020203" pitchFamily="34" charset="0"/>
                <a:cs typeface="Segoe UI" panose="020B0502040204020203" pitchFamily="34" charset="0"/>
              </a:rPr>
              <a:t>*  An interface does not have data variables (but may have constants)</a:t>
            </a:r>
          </a:p>
        </p:txBody>
      </p:sp>
      <p:sp>
        <p:nvSpPr>
          <p:cNvPr id="54276" name="Title 1"/>
          <p:cNvSpPr>
            <a:spLocks noGrp="1" noChangeArrowheads="1"/>
          </p:cNvSpPr>
          <p:nvPr>
            <p:ph type="title"/>
          </p:nvPr>
        </p:nvSpPr>
        <p:spPr/>
        <p:txBody>
          <a:bodyPr/>
          <a:lstStyle/>
          <a:p>
            <a:r>
              <a:rPr lang="en-US" altLang="en-US"/>
              <a:t>Format of an Interface</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4075" y="21799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5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2667000" y="1143000"/>
            <a:ext cx="3657600" cy="1570038"/>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interface </a:t>
            </a:r>
            <a:r>
              <a:rPr kumimoji="1" lang="en-SG" altLang="en-US" sz="2400" b="1">
                <a:solidFill>
                  <a:srgbClr val="0000FF"/>
                </a:solidFill>
                <a:latin typeface="Arial Narrow" panose="020B0606020202030204" pitchFamily="34" charset="0"/>
              </a:rPr>
              <a:t>IComparable&lt;T&gt;</a:t>
            </a:r>
          </a:p>
          <a:p>
            <a:pPr>
              <a:lnSpc>
                <a:spcPct val="80000"/>
              </a:lnSpc>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a:t>
            </a:r>
          </a:p>
          <a:p>
            <a:pPr>
              <a:lnSpc>
                <a:spcPct val="90000"/>
              </a:lnSpc>
              <a:buClr>
                <a:srgbClr val="0000FF"/>
              </a:buClr>
              <a:buFont typeface="Wingdings" panose="05000000000000000000" pitchFamily="2" charset="2"/>
              <a:buNone/>
            </a:pPr>
            <a:r>
              <a:rPr lang="en-US" altLang="en-US" sz="2400">
                <a:solidFill>
                  <a:srgbClr val="00B050"/>
                </a:solidFill>
                <a:latin typeface="Arial Narrow" panose="020B0606020202030204" pitchFamily="34" charset="0"/>
                <a:cs typeface="Calibri" panose="020F0502020204030204" pitchFamily="34" charset="0"/>
              </a:rPr>
              <a:t>    </a:t>
            </a:r>
            <a:r>
              <a:rPr kumimoji="1" lang="en-SG" altLang="en-US" sz="2400" b="1">
                <a:solidFill>
                  <a:schemeClr val="tx1"/>
                </a:solidFill>
                <a:latin typeface="Arial Narrow" panose="020B0606020202030204" pitchFamily="34" charset="0"/>
              </a:rPr>
              <a:t>int CompareTo(T obj); </a:t>
            </a:r>
          </a:p>
          <a:p>
            <a:pPr>
              <a:lnSpc>
                <a:spcPct val="90000"/>
              </a:lnSpc>
              <a:buClr>
                <a:srgbClr val="0000FF"/>
              </a:buClr>
              <a:buFont typeface="Wingdings" panose="05000000000000000000" pitchFamily="2" charset="2"/>
              <a:buNone/>
            </a:pPr>
            <a:r>
              <a:rPr lang="en-US" altLang="en-US" sz="2400" b="1">
                <a:solidFill>
                  <a:schemeClr val="tx1"/>
                </a:solidFill>
                <a:latin typeface="Arial Narrow" panose="020B0606020202030204" pitchFamily="34" charset="0"/>
              </a:rPr>
              <a:t>}</a:t>
            </a:r>
          </a:p>
        </p:txBody>
      </p:sp>
      <p:sp>
        <p:nvSpPr>
          <p:cNvPr id="5" name="Rectangle 3">
            <a:extLst>
              <a:ext uri="{FF2B5EF4-FFF2-40B4-BE49-F238E27FC236}">
                <a16:creationId xmlns:a16="http://schemas.microsoft.com/office/drawing/2014/main" id="{69FEC88E-A944-4D0B-B345-100475A547F6}"/>
              </a:ext>
            </a:extLst>
          </p:cNvPr>
          <p:cNvSpPr txBox="1">
            <a:spLocks noChangeArrowheads="1"/>
          </p:cNvSpPr>
          <p:nvPr/>
        </p:nvSpPr>
        <p:spPr bwMode="auto">
          <a:xfrm>
            <a:off x="242888" y="2895600"/>
            <a:ext cx="86582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522288">
              <a:buClr>
                <a:srgbClr val="660033"/>
              </a:buClr>
              <a:defRPr/>
            </a:pPr>
            <a:r>
              <a:rPr lang="en-SG" sz="2400" b="0" kern="0" dirty="0">
                <a:solidFill>
                  <a:srgbClr val="660033"/>
                </a:solidFill>
              </a:rPr>
              <a:t>This interface is provided in C# for any</a:t>
            </a:r>
            <a:r>
              <a:rPr lang="en-SG" sz="2400" b="0" i="1" kern="0" dirty="0">
                <a:solidFill>
                  <a:srgbClr val="660033"/>
                </a:solidFill>
              </a:rPr>
              <a:t> </a:t>
            </a:r>
            <a:r>
              <a:rPr lang="en-SG" sz="2400" b="0" kern="0" dirty="0">
                <a:solidFill>
                  <a:srgbClr val="660033"/>
                </a:solidFill>
              </a:rPr>
              <a:t>Class</a:t>
            </a:r>
            <a:r>
              <a:rPr lang="en-SG" sz="2400" b="0" i="1" kern="0" dirty="0">
                <a:solidFill>
                  <a:srgbClr val="660033"/>
                </a:solidFill>
              </a:rPr>
              <a:t> </a:t>
            </a:r>
            <a:r>
              <a:rPr lang="en-SG" sz="2400" b="0" kern="0" dirty="0">
                <a:solidFill>
                  <a:srgbClr val="660033"/>
                </a:solidFill>
              </a:rPr>
              <a:t>whose objects need to be compared so that they can be sorted</a:t>
            </a:r>
          </a:p>
          <a:p>
            <a:pPr marL="522288">
              <a:spcBef>
                <a:spcPts val="1200"/>
              </a:spcBef>
              <a:buClr>
                <a:srgbClr val="660033"/>
              </a:buClr>
              <a:defRPr/>
            </a:pPr>
            <a:r>
              <a:rPr lang="en-US" sz="2400" b="0" kern="0" dirty="0">
                <a:solidFill>
                  <a:srgbClr val="660033"/>
                </a:solidFill>
              </a:rPr>
              <a:t>return value of </a:t>
            </a:r>
            <a:r>
              <a:rPr lang="en-US" sz="2400" b="0" kern="0" dirty="0" err="1">
                <a:solidFill>
                  <a:srgbClr val="0000FF"/>
                </a:solidFill>
              </a:rPr>
              <a:t>CompareTo</a:t>
            </a:r>
            <a:r>
              <a:rPr lang="en-US" sz="2400" b="0" kern="0" dirty="0">
                <a:solidFill>
                  <a:srgbClr val="0000FF"/>
                </a:solidFill>
              </a:rPr>
              <a:t>() </a:t>
            </a:r>
            <a:r>
              <a:rPr lang="en-US" sz="2400" b="0" kern="0" dirty="0">
                <a:solidFill>
                  <a:srgbClr val="660033"/>
                </a:solidFill>
              </a:rPr>
              <a:t>method is: </a:t>
            </a:r>
          </a:p>
          <a:p>
            <a:pPr marL="1028700" lvl="1" indent="0">
              <a:buFont typeface="Wingdings" panose="05000000000000000000" pitchFamily="2" charset="2"/>
              <a:buNone/>
              <a:tabLst>
                <a:tab pos="1600200" algn="l"/>
              </a:tabLst>
              <a:defRPr/>
            </a:pPr>
            <a:endParaRPr lang="en-US" altLang="en-US" sz="2400" b="0" i="1" kern="0" dirty="0"/>
          </a:p>
          <a:p>
            <a:pPr marL="609600" indent="-609600">
              <a:lnSpc>
                <a:spcPct val="90000"/>
              </a:lnSpc>
              <a:buClr>
                <a:srgbClr val="0000FF"/>
              </a:buClr>
              <a:buFont typeface="Wingdings" panose="05000000000000000000" pitchFamily="2" charset="2"/>
              <a:buNone/>
              <a:defRPr/>
            </a:pPr>
            <a:endParaRPr lang="en-US" altLang="en-US" sz="2400" b="0" i="1" kern="0" dirty="0">
              <a:latin typeface="Consolas" panose="020B0609020204030204" pitchFamily="49" charset="0"/>
            </a:endParaRPr>
          </a:p>
          <a:p>
            <a:pPr marL="609600" indent="-609600">
              <a:lnSpc>
                <a:spcPct val="90000"/>
              </a:lnSpc>
              <a:buClr>
                <a:srgbClr val="0000FF"/>
              </a:buClr>
              <a:buFont typeface="Wingdings" panose="05000000000000000000" pitchFamily="2" charset="2"/>
              <a:buNone/>
              <a:defRPr/>
            </a:pPr>
            <a:r>
              <a:rPr lang="en-US" altLang="en-US" sz="2800" b="0" i="1" kern="0" dirty="0"/>
              <a:t>	</a:t>
            </a:r>
            <a:endParaRPr lang="en-US" altLang="en-US" sz="2400" b="0" i="1" kern="0" dirty="0">
              <a:latin typeface="Courier New" panose="02070309020205020404" pitchFamily="49" charset="0"/>
            </a:endParaRPr>
          </a:p>
        </p:txBody>
      </p:sp>
      <p:sp>
        <p:nvSpPr>
          <p:cNvPr id="56324" name="Title 1"/>
          <p:cNvSpPr>
            <a:spLocks noGrp="1" noChangeArrowheads="1"/>
          </p:cNvSpPr>
          <p:nvPr>
            <p:ph type="title"/>
          </p:nvPr>
        </p:nvSpPr>
        <p:spPr/>
        <p:txBody>
          <a:bodyPr/>
          <a:lstStyle/>
          <a:p>
            <a:r>
              <a:rPr lang="en-US" altLang="en-US" dirty="0"/>
              <a:t>Example 1 –  </a:t>
            </a:r>
            <a:r>
              <a:rPr lang="en-US" altLang="en-US" dirty="0" err="1">
                <a:latin typeface="Courier New" panose="02070309020205020404" pitchFamily="49" charset="0"/>
                <a:cs typeface="Courier New" panose="02070309020205020404" pitchFamily="49" charset="0"/>
              </a:rPr>
              <a:t>IComparable</a:t>
            </a:r>
            <a:r>
              <a:rPr lang="en-US" altLang="en-US" dirty="0">
                <a:latin typeface="Courier New" panose="02070309020205020404" pitchFamily="49" charset="0"/>
                <a:cs typeface="Courier New" panose="02070309020205020404" pitchFamily="49" charset="0"/>
              </a:rPr>
              <a:t>&lt;T&gt; </a:t>
            </a:r>
            <a:r>
              <a:rPr lang="en-US" altLang="en-US" dirty="0"/>
              <a:t>Interface </a:t>
            </a:r>
          </a:p>
        </p:txBody>
      </p:sp>
      <p:graphicFrame>
        <p:nvGraphicFramePr>
          <p:cNvPr id="2" name="Table 1">
            <a:extLst>
              <a:ext uri="{FF2B5EF4-FFF2-40B4-BE49-F238E27FC236}">
                <a16:creationId xmlns:a16="http://schemas.microsoft.com/office/drawing/2014/main" id="{AF57E867-D7E5-49A2-9F3B-0ACDE0593582}"/>
              </a:ext>
            </a:extLst>
          </p:cNvPr>
          <p:cNvGraphicFramePr>
            <a:graphicFrameLocks noGrp="1"/>
          </p:cNvGraphicFramePr>
          <p:nvPr/>
        </p:nvGraphicFramePr>
        <p:xfrm>
          <a:off x="1295400" y="4329113"/>
          <a:ext cx="6705600" cy="1189038"/>
        </p:xfrm>
        <a:graphic>
          <a:graphicData uri="http://schemas.openxmlformats.org/drawingml/2006/table">
            <a:tbl>
              <a:tblPr>
                <a:tableStyleId>{ED083AE6-46FA-4A59-8FB0-9F97EB10719F}</a:tableStyleId>
              </a:tblPr>
              <a:tblGrid>
                <a:gridCol w="838200">
                  <a:extLst>
                    <a:ext uri="{9D8B030D-6E8A-4147-A177-3AD203B41FA5}">
                      <a16:colId xmlns:a16="http://schemas.microsoft.com/office/drawing/2014/main" val="4001206025"/>
                    </a:ext>
                  </a:extLst>
                </a:gridCol>
                <a:gridCol w="5867400">
                  <a:extLst>
                    <a:ext uri="{9D8B030D-6E8A-4147-A177-3AD203B41FA5}">
                      <a16:colId xmlns:a16="http://schemas.microsoft.com/office/drawing/2014/main" val="304004277"/>
                    </a:ext>
                  </a:extLst>
                </a:gridCol>
              </a:tblGrid>
              <a:tr h="396346">
                <a:tc>
                  <a:txBody>
                    <a:bodyPr/>
                    <a:lstStyle/>
                    <a:p>
                      <a:pPr algn="ctr"/>
                      <a:r>
                        <a:rPr lang="en-US" sz="2000" b="0" kern="0" dirty="0">
                          <a:solidFill>
                            <a:srgbClr val="0000FF"/>
                          </a:solidFill>
                          <a:latin typeface="Arial" panose="020B0604020202020204" pitchFamily="34" charset="0"/>
                          <a:ea typeface="+mn-ea"/>
                          <a:cs typeface="+mn-cs"/>
                        </a:rPr>
                        <a:t>1</a:t>
                      </a:r>
                    </a:p>
                  </a:txBody>
                  <a:tcPr marT="45694" marB="45694"/>
                </a:tc>
                <a:tc>
                  <a:txBody>
                    <a:bodyPr/>
                    <a:lstStyle/>
                    <a:p>
                      <a:r>
                        <a:rPr lang="en-US" sz="2000" b="0" kern="0" dirty="0">
                          <a:solidFill>
                            <a:srgbClr val="660033"/>
                          </a:solidFill>
                          <a:latin typeface="Arial" panose="020B0604020202020204" pitchFamily="34" charset="0"/>
                          <a:ea typeface="+mn-ea"/>
                          <a:cs typeface="+mn-cs"/>
                        </a:rPr>
                        <a:t>if the current object is bigger than the other object</a:t>
                      </a:r>
                    </a:p>
                  </a:txBody>
                  <a:tcPr marT="45694" marB="45694"/>
                </a:tc>
                <a:extLst>
                  <a:ext uri="{0D108BD9-81ED-4DB2-BD59-A6C34878D82A}">
                    <a16:rowId xmlns:a16="http://schemas.microsoft.com/office/drawing/2014/main" val="3927141771"/>
                  </a:ext>
                </a:extLst>
              </a:tr>
              <a:tr h="396346">
                <a:tc>
                  <a:txBody>
                    <a:bodyPr/>
                    <a:lstStyle/>
                    <a:p>
                      <a:pPr algn="ctr"/>
                      <a:r>
                        <a:rPr lang="en-US" sz="2000" b="0" kern="0" dirty="0">
                          <a:solidFill>
                            <a:srgbClr val="0000FF"/>
                          </a:solidFill>
                          <a:latin typeface="Arial" panose="020B0604020202020204" pitchFamily="34" charset="0"/>
                          <a:ea typeface="+mn-ea"/>
                          <a:cs typeface="+mn-cs"/>
                        </a:rPr>
                        <a:t>0</a:t>
                      </a:r>
                    </a:p>
                  </a:txBody>
                  <a:tcPr marT="45694" marB="45694"/>
                </a:tc>
                <a:tc>
                  <a:txBody>
                    <a:bodyPr/>
                    <a:lstStyle/>
                    <a:p>
                      <a:r>
                        <a:rPr lang="en-US" sz="2000" b="0" kern="0" dirty="0">
                          <a:solidFill>
                            <a:srgbClr val="660033"/>
                          </a:solidFill>
                          <a:latin typeface="Arial" panose="020B0604020202020204" pitchFamily="34" charset="0"/>
                          <a:ea typeface="+mn-ea"/>
                          <a:cs typeface="+mn-cs"/>
                        </a:rPr>
                        <a:t>if they are the same</a:t>
                      </a:r>
                    </a:p>
                  </a:txBody>
                  <a:tcPr marT="45694" marB="45694"/>
                </a:tc>
                <a:extLst>
                  <a:ext uri="{0D108BD9-81ED-4DB2-BD59-A6C34878D82A}">
                    <a16:rowId xmlns:a16="http://schemas.microsoft.com/office/drawing/2014/main" val="2972708236"/>
                  </a:ext>
                </a:extLst>
              </a:tr>
              <a:tr h="396346">
                <a:tc>
                  <a:txBody>
                    <a:bodyPr/>
                    <a:lstStyle/>
                    <a:p>
                      <a:pPr algn="ctr"/>
                      <a:r>
                        <a:rPr lang="en-US" sz="2000" b="0" kern="0" dirty="0">
                          <a:solidFill>
                            <a:srgbClr val="0000FF"/>
                          </a:solidFill>
                          <a:latin typeface="Arial" panose="020B0604020202020204" pitchFamily="34" charset="0"/>
                          <a:ea typeface="+mn-ea"/>
                          <a:cs typeface="+mn-cs"/>
                        </a:rPr>
                        <a:t>-1</a:t>
                      </a:r>
                    </a:p>
                  </a:txBody>
                  <a:tcPr marT="45694" marB="45694"/>
                </a:tc>
                <a:tc>
                  <a:txBody>
                    <a:bodyPr/>
                    <a:lstStyle/>
                    <a:p>
                      <a:pPr marL="0" lvl="1" indent="0">
                        <a:buFont typeface="Wingdings" panose="05000000000000000000" pitchFamily="2" charset="2"/>
                        <a:buNone/>
                        <a:tabLst>
                          <a:tab pos="1600200" algn="l"/>
                        </a:tabLst>
                        <a:defRPr/>
                      </a:pPr>
                      <a:r>
                        <a:rPr lang="en-US" sz="2000" b="0" kern="0" dirty="0">
                          <a:solidFill>
                            <a:srgbClr val="660033"/>
                          </a:solidFill>
                          <a:latin typeface="Arial" panose="020B0604020202020204" pitchFamily="34" charset="0"/>
                          <a:ea typeface="+mn-ea"/>
                          <a:cs typeface="+mn-cs"/>
                        </a:rPr>
                        <a:t>if the other object is bigger</a:t>
                      </a:r>
                      <a:endParaRPr lang="en-SG" sz="2000" b="0" kern="0" dirty="0">
                        <a:solidFill>
                          <a:srgbClr val="660033"/>
                        </a:solidFill>
                        <a:latin typeface="Arial" panose="020B0604020202020204" pitchFamily="34" charset="0"/>
                        <a:ea typeface="+mn-ea"/>
                        <a:cs typeface="+mn-cs"/>
                      </a:endParaRPr>
                    </a:p>
                  </a:txBody>
                  <a:tcPr marT="45694" marB="45694"/>
                </a:tc>
                <a:extLst>
                  <a:ext uri="{0D108BD9-81ED-4DB2-BD59-A6C34878D82A}">
                    <a16:rowId xmlns:a16="http://schemas.microsoft.com/office/drawing/2014/main" val="1840824070"/>
                  </a:ext>
                </a:extLst>
              </a:tr>
            </a:tbl>
          </a:graphicData>
        </a:graphic>
      </p:graphicFrame>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4713"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1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2590800" y="1219200"/>
            <a:ext cx="3657600" cy="1535113"/>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interface </a:t>
            </a:r>
            <a:r>
              <a:rPr kumimoji="1" lang="en-SG" altLang="en-US" sz="2400" b="1">
                <a:solidFill>
                  <a:srgbClr val="0000FF"/>
                </a:solidFill>
                <a:latin typeface="Arial Narrow" panose="020B0606020202030204" pitchFamily="34" charset="0"/>
              </a:rPr>
              <a:t>IEquatable&lt;T&gt;</a:t>
            </a:r>
          </a:p>
          <a:p>
            <a:pPr>
              <a:lnSpc>
                <a:spcPct val="80000"/>
              </a:lnSpc>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a:t>
            </a:r>
          </a:p>
          <a:p>
            <a:pPr>
              <a:lnSpc>
                <a:spcPct val="90000"/>
              </a:lnSpc>
              <a:buClr>
                <a:srgbClr val="0000FF"/>
              </a:buClr>
              <a:buFont typeface="Wingdings" panose="05000000000000000000" pitchFamily="2" charset="2"/>
              <a:buNone/>
            </a:pPr>
            <a:r>
              <a:rPr lang="en-US" altLang="en-US" sz="2400">
                <a:solidFill>
                  <a:srgbClr val="00B050"/>
                </a:solidFill>
                <a:latin typeface="Arial Narrow" panose="020B0606020202030204" pitchFamily="34" charset="0"/>
              </a:rPr>
              <a:t>    </a:t>
            </a:r>
            <a:r>
              <a:rPr kumimoji="1" lang="en-SG" altLang="en-US" sz="2400" b="1">
                <a:solidFill>
                  <a:schemeClr val="tx1"/>
                </a:solidFill>
                <a:latin typeface="Arial Narrow" panose="020B0606020202030204" pitchFamily="34" charset="0"/>
              </a:rPr>
              <a:t>bool Equals(T obj); </a:t>
            </a:r>
            <a:endParaRPr kumimoji="1" lang="en-SG" altLang="en-US" sz="2400">
              <a:solidFill>
                <a:srgbClr val="009999"/>
              </a:solidFill>
              <a:latin typeface="Arial Narrow" panose="020B0606020202030204" pitchFamily="34" charset="0"/>
            </a:endParaRPr>
          </a:p>
          <a:p>
            <a:pPr>
              <a:lnSpc>
                <a:spcPct val="80000"/>
              </a:lnSpc>
              <a:buClr>
                <a:schemeClr val="bg1"/>
              </a:buClr>
              <a:buFont typeface="Wingdings" panose="05000000000000000000" pitchFamily="2" charset="2"/>
              <a:buNone/>
            </a:pPr>
            <a:r>
              <a:rPr lang="en-US" altLang="en-US" sz="2400" b="1">
                <a:solidFill>
                  <a:schemeClr val="tx1"/>
                </a:solidFill>
                <a:latin typeface="Arial Narrow" panose="020B0606020202030204" pitchFamily="34" charset="0"/>
              </a:rPr>
              <a:t>}</a:t>
            </a:r>
            <a:endParaRPr lang="en-US" altLang="en-US" sz="2400" b="1">
              <a:solidFill>
                <a:schemeClr val="tx1"/>
              </a:solidFill>
              <a:latin typeface="Consolas" panose="020B0609020204030204" pitchFamily="49" charset="0"/>
            </a:endParaRPr>
          </a:p>
        </p:txBody>
      </p:sp>
      <p:sp>
        <p:nvSpPr>
          <p:cNvPr id="5" name="Rectangle 3">
            <a:extLst>
              <a:ext uri="{FF2B5EF4-FFF2-40B4-BE49-F238E27FC236}">
                <a16:creationId xmlns:a16="http://schemas.microsoft.com/office/drawing/2014/main" id="{ECD6C622-37EB-463C-8684-1001C4D1C970}"/>
              </a:ext>
            </a:extLst>
          </p:cNvPr>
          <p:cNvSpPr txBox="1">
            <a:spLocks noChangeArrowheads="1"/>
          </p:cNvSpPr>
          <p:nvPr/>
        </p:nvSpPr>
        <p:spPr bwMode="auto">
          <a:xfrm>
            <a:off x="457200" y="2960688"/>
            <a:ext cx="83820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Font typeface="Wingdings" panose="05000000000000000000" pitchFamily="2" charset="2"/>
              <a:buChar char="§"/>
              <a:defRPr kumimoji="1" sz="2800" b="1">
                <a:solidFill>
                  <a:srgbClr val="0033CC"/>
                </a:solidFill>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a:buClr>
                <a:srgbClr val="660033"/>
              </a:buClr>
              <a:defRPr/>
            </a:pPr>
            <a:r>
              <a:rPr lang="en-SG" sz="2400" b="0" kern="0" dirty="0">
                <a:solidFill>
                  <a:srgbClr val="660033"/>
                </a:solidFill>
              </a:rPr>
              <a:t>This interface is provided in C# for any</a:t>
            </a:r>
            <a:r>
              <a:rPr lang="en-SG" sz="2400" b="0" i="1" kern="0" dirty="0">
                <a:solidFill>
                  <a:srgbClr val="660033"/>
                </a:solidFill>
              </a:rPr>
              <a:t> </a:t>
            </a:r>
            <a:r>
              <a:rPr lang="en-SG" sz="2400" b="0" kern="0" dirty="0">
                <a:solidFill>
                  <a:srgbClr val="660033"/>
                </a:solidFill>
              </a:rPr>
              <a:t>Class</a:t>
            </a:r>
            <a:r>
              <a:rPr lang="en-SG" sz="2400" b="0" i="1" kern="0" dirty="0">
                <a:solidFill>
                  <a:srgbClr val="660033"/>
                </a:solidFill>
              </a:rPr>
              <a:t> </a:t>
            </a:r>
            <a:r>
              <a:rPr lang="en-SG" sz="2400" b="0" kern="0" dirty="0">
                <a:solidFill>
                  <a:srgbClr val="660033"/>
                </a:solidFill>
              </a:rPr>
              <a:t>whose objects need to be checked if they are the same.</a:t>
            </a:r>
          </a:p>
          <a:p>
            <a:pPr>
              <a:spcBef>
                <a:spcPts val="1200"/>
              </a:spcBef>
              <a:buClr>
                <a:srgbClr val="660033"/>
              </a:buClr>
              <a:defRPr/>
            </a:pPr>
            <a:r>
              <a:rPr lang="en-US" sz="2400" b="0" kern="0" dirty="0">
                <a:solidFill>
                  <a:srgbClr val="660033"/>
                </a:solidFill>
              </a:rPr>
              <a:t>return value of </a:t>
            </a:r>
            <a:r>
              <a:rPr lang="en-US" sz="2400" b="0" kern="0" dirty="0">
                <a:solidFill>
                  <a:srgbClr val="0000FF"/>
                </a:solidFill>
              </a:rPr>
              <a:t>Equals() </a:t>
            </a:r>
            <a:r>
              <a:rPr lang="en-US" sz="2400" b="0" kern="0" dirty="0">
                <a:solidFill>
                  <a:srgbClr val="660033"/>
                </a:solidFill>
              </a:rPr>
              <a:t>method is: </a:t>
            </a:r>
            <a:endParaRPr lang="en-SG" sz="2400" b="0" kern="0" dirty="0">
              <a:solidFill>
                <a:srgbClr val="660033"/>
              </a:solidFill>
            </a:endParaRPr>
          </a:p>
          <a:p>
            <a:pPr marL="0" indent="0">
              <a:lnSpc>
                <a:spcPct val="90000"/>
              </a:lnSpc>
              <a:buClr>
                <a:srgbClr val="0000FF"/>
              </a:buClr>
              <a:buFont typeface="Wingdings" panose="05000000000000000000" pitchFamily="2" charset="2"/>
              <a:buNone/>
              <a:defRPr/>
            </a:pPr>
            <a:endParaRPr lang="en-SG" altLang="en-US" sz="2400" b="0" i="1" kern="0" dirty="0">
              <a:solidFill>
                <a:srgbClr val="009999"/>
              </a:solidFill>
              <a:latin typeface="Arial Narrow" panose="020B0606020202030204" pitchFamily="34" charset="0"/>
              <a:cs typeface="Segoe UI" panose="020B0502040204020203" pitchFamily="34" charset="0"/>
            </a:endParaRPr>
          </a:p>
          <a:p>
            <a:pPr marL="0" indent="0">
              <a:lnSpc>
                <a:spcPct val="90000"/>
              </a:lnSpc>
              <a:buClr>
                <a:srgbClr val="0000FF"/>
              </a:buClr>
              <a:buFont typeface="Wingdings" panose="05000000000000000000" pitchFamily="2" charset="2"/>
              <a:buNone/>
              <a:defRPr/>
            </a:pPr>
            <a:endParaRPr lang="en-SG" altLang="en-US" sz="2400" b="0" i="1" kern="0" dirty="0">
              <a:solidFill>
                <a:srgbClr val="009999"/>
              </a:solidFill>
              <a:latin typeface="Segoe UI" panose="020B0502040204020203" pitchFamily="34" charset="0"/>
              <a:cs typeface="Segoe UI" panose="020B0502040204020203" pitchFamily="34" charset="0"/>
            </a:endParaRPr>
          </a:p>
          <a:p>
            <a:pPr marL="0" indent="0">
              <a:lnSpc>
                <a:spcPct val="90000"/>
              </a:lnSpc>
              <a:buClr>
                <a:srgbClr val="0000FF"/>
              </a:buClr>
              <a:buFont typeface="Wingdings" panose="05000000000000000000" pitchFamily="2" charset="2"/>
              <a:buNone/>
              <a:defRPr/>
            </a:pPr>
            <a:endParaRPr lang="en-US" altLang="en-US" sz="2400" b="0" i="1" kern="0" dirty="0">
              <a:latin typeface="Consolas" panose="020B0609020204030204" pitchFamily="49" charset="0"/>
            </a:endParaRPr>
          </a:p>
          <a:p>
            <a:pPr marL="609600" indent="-609600">
              <a:lnSpc>
                <a:spcPct val="90000"/>
              </a:lnSpc>
              <a:buClr>
                <a:srgbClr val="0000FF"/>
              </a:buClr>
              <a:buFont typeface="Wingdings" panose="05000000000000000000" pitchFamily="2" charset="2"/>
              <a:buNone/>
              <a:defRPr/>
            </a:pPr>
            <a:endParaRPr lang="en-US" altLang="en-US" sz="2400" b="0" i="1" kern="0" dirty="0">
              <a:latin typeface="Consolas" panose="020B0609020204030204" pitchFamily="49" charset="0"/>
            </a:endParaRPr>
          </a:p>
          <a:p>
            <a:pPr marL="609600" indent="-609600">
              <a:lnSpc>
                <a:spcPct val="90000"/>
              </a:lnSpc>
              <a:buClr>
                <a:srgbClr val="0000FF"/>
              </a:buClr>
              <a:buFont typeface="Wingdings" panose="05000000000000000000" pitchFamily="2" charset="2"/>
              <a:buNone/>
              <a:defRPr/>
            </a:pPr>
            <a:r>
              <a:rPr lang="en-US" altLang="en-US" sz="2800" b="0" i="1" kern="0" dirty="0"/>
              <a:t>	</a:t>
            </a:r>
            <a:endParaRPr lang="en-US" altLang="en-US" sz="2400" b="0" i="1" kern="0" dirty="0">
              <a:latin typeface="Courier New" panose="02070309020205020404" pitchFamily="49" charset="0"/>
            </a:endParaRPr>
          </a:p>
        </p:txBody>
      </p:sp>
      <p:sp>
        <p:nvSpPr>
          <p:cNvPr id="58372" name="Title 1"/>
          <p:cNvSpPr>
            <a:spLocks noGrp="1" noChangeArrowheads="1"/>
          </p:cNvSpPr>
          <p:nvPr>
            <p:ph type="title"/>
          </p:nvPr>
        </p:nvSpPr>
        <p:spPr/>
        <p:txBody>
          <a:bodyPr/>
          <a:lstStyle/>
          <a:p>
            <a:r>
              <a:rPr lang="en-US" altLang="en-US"/>
              <a:t>Example 2 –  </a:t>
            </a:r>
            <a:r>
              <a:rPr lang="en-US" altLang="en-US">
                <a:latin typeface="Courier New" panose="02070309020205020404" pitchFamily="49" charset="0"/>
                <a:cs typeface="Courier New" panose="02070309020205020404" pitchFamily="49" charset="0"/>
              </a:rPr>
              <a:t>IEquatable&lt;T&gt;</a:t>
            </a:r>
            <a:r>
              <a:rPr lang="en-US" altLang="en-US"/>
              <a:t> Interface </a:t>
            </a:r>
          </a:p>
        </p:txBody>
      </p:sp>
      <p:graphicFrame>
        <p:nvGraphicFramePr>
          <p:cNvPr id="6" name="Table 5">
            <a:extLst>
              <a:ext uri="{FF2B5EF4-FFF2-40B4-BE49-F238E27FC236}">
                <a16:creationId xmlns:a16="http://schemas.microsoft.com/office/drawing/2014/main" id="{830D0011-8BCD-44B0-BB46-93237D258579}"/>
              </a:ext>
            </a:extLst>
          </p:cNvPr>
          <p:cNvGraphicFramePr>
            <a:graphicFrameLocks noGrp="1"/>
          </p:cNvGraphicFramePr>
          <p:nvPr/>
        </p:nvGraphicFramePr>
        <p:xfrm>
          <a:off x="1219200" y="4419600"/>
          <a:ext cx="7010400" cy="792352"/>
        </p:xfrm>
        <a:graphic>
          <a:graphicData uri="http://schemas.openxmlformats.org/drawingml/2006/table">
            <a:tbl>
              <a:tblPr>
                <a:tableStyleId>{ED083AE6-46FA-4A59-8FB0-9F97EB10719F}</a:tableStyleId>
              </a:tblPr>
              <a:tblGrid>
                <a:gridCol w="876300">
                  <a:extLst>
                    <a:ext uri="{9D8B030D-6E8A-4147-A177-3AD203B41FA5}">
                      <a16:colId xmlns:a16="http://schemas.microsoft.com/office/drawing/2014/main" val="4001206025"/>
                    </a:ext>
                  </a:extLst>
                </a:gridCol>
                <a:gridCol w="6134100">
                  <a:extLst>
                    <a:ext uri="{9D8B030D-6E8A-4147-A177-3AD203B41FA5}">
                      <a16:colId xmlns:a16="http://schemas.microsoft.com/office/drawing/2014/main" val="304004277"/>
                    </a:ext>
                  </a:extLst>
                </a:gridCol>
              </a:tblGrid>
              <a:tr h="396082">
                <a:tc>
                  <a:txBody>
                    <a:bodyPr/>
                    <a:lstStyle/>
                    <a:p>
                      <a:pPr algn="ctr"/>
                      <a:r>
                        <a:rPr lang="en-US" sz="2000" b="0" kern="0" dirty="0">
                          <a:solidFill>
                            <a:srgbClr val="0000FF"/>
                          </a:solidFill>
                          <a:latin typeface="Arial" panose="020B0604020202020204" pitchFamily="34" charset="0"/>
                        </a:rPr>
                        <a:t>true</a:t>
                      </a:r>
                      <a:endParaRPr lang="en-US" sz="2000" dirty="0"/>
                    </a:p>
                  </a:txBody>
                  <a:tcPr marT="45688" marB="45688"/>
                </a:tc>
                <a:tc>
                  <a:txBody>
                    <a:bodyPr/>
                    <a:lstStyle/>
                    <a:p>
                      <a:r>
                        <a:rPr lang="en-US" sz="2000" b="0" kern="0" dirty="0">
                          <a:solidFill>
                            <a:srgbClr val="660033"/>
                          </a:solidFill>
                          <a:latin typeface="Arial" panose="020B0604020202020204" pitchFamily="34" charset="0"/>
                        </a:rPr>
                        <a:t>if the current object and the other object is the same</a:t>
                      </a:r>
                      <a:endParaRPr lang="en-US" sz="2000" dirty="0"/>
                    </a:p>
                  </a:txBody>
                  <a:tcPr marT="45688" marB="45688"/>
                </a:tc>
                <a:extLst>
                  <a:ext uri="{0D108BD9-81ED-4DB2-BD59-A6C34878D82A}">
                    <a16:rowId xmlns:a16="http://schemas.microsoft.com/office/drawing/2014/main" val="3927141771"/>
                  </a:ext>
                </a:extLst>
              </a:tr>
              <a:tr h="396082">
                <a:tc>
                  <a:txBody>
                    <a:bodyPr/>
                    <a:lstStyle/>
                    <a:p>
                      <a:pPr algn="ctr"/>
                      <a:r>
                        <a:rPr lang="en-US" sz="2000" b="0" kern="0" dirty="0">
                          <a:solidFill>
                            <a:srgbClr val="0000FF"/>
                          </a:solidFill>
                          <a:latin typeface="Arial" panose="020B0604020202020204" pitchFamily="34" charset="0"/>
                        </a:rPr>
                        <a:t>false</a:t>
                      </a:r>
                      <a:endParaRPr lang="en-US" sz="2000" dirty="0"/>
                    </a:p>
                  </a:txBody>
                  <a:tcPr marT="45688" marB="45688"/>
                </a:tc>
                <a:tc>
                  <a:txBody>
                    <a:bodyPr/>
                    <a:lstStyle/>
                    <a:p>
                      <a:r>
                        <a:rPr lang="en-US" sz="2000" b="0" kern="0" dirty="0">
                          <a:solidFill>
                            <a:srgbClr val="660033"/>
                          </a:solidFill>
                          <a:latin typeface="Arial" panose="020B0604020202020204" pitchFamily="34" charset="0"/>
                        </a:rPr>
                        <a:t>if they are NOT the same</a:t>
                      </a:r>
                      <a:endParaRPr lang="en-US" sz="2000" dirty="0"/>
                    </a:p>
                  </a:txBody>
                  <a:tcPr marT="45688" marB="45688"/>
                </a:tc>
                <a:extLst>
                  <a:ext uri="{0D108BD9-81ED-4DB2-BD59-A6C34878D82A}">
                    <a16:rowId xmlns:a16="http://schemas.microsoft.com/office/drawing/2014/main" val="2972708236"/>
                  </a:ext>
                </a:extLst>
              </a:tr>
            </a:tbl>
          </a:graphicData>
        </a:graphic>
      </p:graphicFrame>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2800"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5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F3D13853-C0DB-4BEE-9A0B-C36AF1BE3353}"/>
              </a:ext>
            </a:extLst>
          </p:cNvPr>
          <p:cNvSpPr>
            <a:spLocks noGrp="1" noChangeArrowheads="1"/>
          </p:cNvSpPr>
          <p:nvPr>
            <p:ph type="body" idx="1"/>
          </p:nvPr>
        </p:nvSpPr>
        <p:spPr>
          <a:xfrm>
            <a:off x="152400" y="914400"/>
            <a:ext cx="8763000" cy="5181600"/>
          </a:xfrm>
        </p:spPr>
        <p:txBody>
          <a:bodyPr/>
          <a:lstStyle/>
          <a:p>
            <a:pPr marL="609600" indent="-609600">
              <a:lnSpc>
                <a:spcPct val="150000"/>
              </a:lnSpc>
              <a:spcBef>
                <a:spcPct val="0"/>
              </a:spcBef>
              <a:buClr>
                <a:srgbClr val="0000FF"/>
              </a:buClr>
              <a:buFont typeface="Wingdings" panose="05000000000000000000" pitchFamily="2" charset="2"/>
              <a:buNone/>
              <a:defRPr/>
            </a:pPr>
            <a:r>
              <a:rPr lang="en-US" altLang="en-US" dirty="0"/>
              <a:t>To use an interface, you need to :</a:t>
            </a:r>
          </a:p>
          <a:p>
            <a:pPr>
              <a:lnSpc>
                <a:spcPct val="150000"/>
              </a:lnSpc>
              <a:spcBef>
                <a:spcPct val="0"/>
              </a:spcBef>
              <a:buClr>
                <a:srgbClr val="660033"/>
              </a:buClr>
              <a:buFont typeface="Arial" panose="020B0604020202020204" pitchFamily="34" charset="0"/>
              <a:buChar char="•"/>
              <a:defRPr/>
            </a:pPr>
            <a:r>
              <a:rPr lang="en-US" altLang="en-US" sz="2400" u="sng" dirty="0"/>
              <a:t>implement</a:t>
            </a:r>
            <a:r>
              <a:rPr lang="en-US" altLang="en-US" sz="2400" dirty="0"/>
              <a:t> the interface using </a:t>
            </a:r>
            <a:r>
              <a:rPr lang="en-US" altLang="en-US" sz="2400" b="1" dirty="0">
                <a:solidFill>
                  <a:srgbClr val="FF0000"/>
                </a:solidFill>
              </a:rPr>
              <a:t>: </a:t>
            </a:r>
            <a:r>
              <a:rPr lang="en-US" altLang="en-US" sz="2400" b="1" dirty="0" err="1">
                <a:solidFill>
                  <a:srgbClr val="FF0000"/>
                </a:solidFill>
              </a:rPr>
              <a:t>InterfaceName</a:t>
            </a:r>
            <a:r>
              <a:rPr lang="en-US" altLang="en-US" sz="2400" b="1" dirty="0">
                <a:solidFill>
                  <a:srgbClr val="FF0000"/>
                </a:solidFill>
              </a:rPr>
              <a:t> </a:t>
            </a:r>
            <a:r>
              <a:rPr lang="en-US" altLang="en-US" sz="2400" dirty="0"/>
              <a:t>	  </a:t>
            </a:r>
          </a:p>
          <a:p>
            <a:pPr>
              <a:buClr>
                <a:srgbClr val="660033"/>
              </a:buClr>
              <a:buFont typeface="Arial" panose="020B0604020202020204" pitchFamily="34" charset="0"/>
              <a:buChar char="•"/>
              <a:defRPr/>
            </a:pPr>
            <a:r>
              <a:rPr lang="en-US" altLang="en-US" sz="2400" u="sng" dirty="0"/>
              <a:t>implement</a:t>
            </a:r>
            <a:r>
              <a:rPr lang="en-US" altLang="en-US" sz="2400" dirty="0"/>
              <a:t> </a:t>
            </a:r>
            <a:r>
              <a:rPr lang="en-US" altLang="en-US" sz="2400" dirty="0">
                <a:solidFill>
                  <a:srgbClr val="FF0000"/>
                </a:solidFill>
              </a:rPr>
              <a:t>ALL</a:t>
            </a:r>
            <a:r>
              <a:rPr lang="en-US" altLang="en-US" sz="2400" dirty="0"/>
              <a:t> the interface method(s) in the class </a:t>
            </a:r>
          </a:p>
          <a:p>
            <a:pPr lvl="1" indent="-342900">
              <a:spcBef>
                <a:spcPts val="1200"/>
              </a:spcBef>
              <a:buClr>
                <a:srgbClr val="660033"/>
              </a:buClr>
              <a:buFont typeface="Arial" panose="020B0604020202020204" pitchFamily="34" charset="0"/>
              <a:buChar char="–"/>
              <a:defRPr/>
            </a:pPr>
            <a:r>
              <a:rPr lang="en-US" altLang="en-US" dirty="0"/>
              <a:t>If an interface method is not used in the class, an ‘empty’ implementation is still required</a:t>
            </a:r>
            <a:r>
              <a:rPr lang="en-US" altLang="en-US" sz="2800" dirty="0"/>
              <a:t>.</a:t>
            </a:r>
          </a:p>
          <a:p>
            <a:pPr marL="609600" indent="-609600">
              <a:buClr>
                <a:srgbClr val="0000FF"/>
              </a:buClr>
              <a:buFont typeface="Wingdings" panose="05000000000000000000" pitchFamily="2" charset="2"/>
              <a:buNone/>
              <a:defRPr/>
            </a:pPr>
            <a:endParaRPr lang="en-US" altLang="en-US" i="1" dirty="0">
              <a:solidFill>
                <a:srgbClr val="0000FF"/>
              </a:solidFill>
            </a:endParaRPr>
          </a:p>
        </p:txBody>
      </p:sp>
      <p:sp>
        <p:nvSpPr>
          <p:cNvPr id="60419" name="Title 1"/>
          <p:cNvSpPr>
            <a:spLocks noGrp="1" noChangeArrowheads="1"/>
          </p:cNvSpPr>
          <p:nvPr>
            <p:ph type="title"/>
          </p:nvPr>
        </p:nvSpPr>
        <p:spPr/>
        <p:txBody>
          <a:bodyPr/>
          <a:lstStyle/>
          <a:p>
            <a:r>
              <a:rPr lang="en-US" altLang="en-US"/>
              <a:t>Using Interfaces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6271" y="1905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9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B0AD2C-2C49-4E05-A308-302E3354793C}"/>
              </a:ext>
            </a:extLst>
          </p:cNvPr>
          <p:cNvSpPr txBox="1"/>
          <p:nvPr/>
        </p:nvSpPr>
        <p:spPr>
          <a:xfrm>
            <a:off x="1066800" y="2590800"/>
            <a:ext cx="6858000" cy="1236663"/>
          </a:xfrm>
          <a:prstGeom prst="rect">
            <a:avLst/>
          </a:prstGeom>
          <a:noFill/>
        </p:spPr>
        <p:txBody>
          <a:bodyPr>
            <a:spAutoFit/>
          </a:bodyPr>
          <a:lstStyle/>
          <a:p>
            <a:pPr algn="ctr" eaLnBrk="1" hangingPunct="1">
              <a:spcBef>
                <a:spcPct val="20000"/>
              </a:spcBef>
              <a:defRPr/>
            </a:pPr>
            <a:r>
              <a:rPr lang="en-US" sz="3600" b="1" dirty="0">
                <a:solidFill>
                  <a:srgbClr val="0033CC"/>
                </a:solidFill>
                <a:effectLst>
                  <a:outerShdw blurRad="38100" dist="38100" dir="2700000" algn="tl">
                    <a:srgbClr val="C0C0C0"/>
                  </a:outerShdw>
                </a:effectLst>
              </a:rPr>
              <a:t>Example 1</a:t>
            </a:r>
          </a:p>
          <a:p>
            <a:pPr algn="ctr" eaLnBrk="1" hangingPunct="1">
              <a:spcBef>
                <a:spcPct val="20000"/>
              </a:spcBef>
              <a:defRPr/>
            </a:pPr>
            <a:r>
              <a:rPr lang="en-US" sz="3200" b="1" dirty="0">
                <a:solidFill>
                  <a:srgbClr val="0033CC"/>
                </a:solidFill>
                <a:effectLst>
                  <a:outerShdw blurRad="38100" dist="38100" dir="2700000" algn="tl">
                    <a:srgbClr val="C0C0C0"/>
                  </a:outerShdw>
                </a:effectLst>
              </a:rPr>
              <a:t>Using </a:t>
            </a:r>
            <a:r>
              <a:rPr lang="en-US" sz="3200" b="1" dirty="0" err="1">
                <a:solidFill>
                  <a:srgbClr val="0033CC"/>
                </a:solidFill>
                <a:effectLst>
                  <a:outerShdw blurRad="38100" dist="38100" dir="2700000" algn="tl">
                    <a:srgbClr val="C0C0C0"/>
                  </a:outerShdw>
                </a:effectLst>
              </a:rPr>
              <a:t>IComparable</a:t>
            </a:r>
            <a:r>
              <a:rPr lang="en-US" sz="3200" b="1" dirty="0">
                <a:solidFill>
                  <a:srgbClr val="0033CC"/>
                </a:solidFill>
                <a:effectLst>
                  <a:outerShdw blurRad="38100" dist="38100" dir="2700000" algn="tl">
                    <a:srgbClr val="C0C0C0"/>
                  </a:outerShdw>
                </a:effectLst>
              </a:rPr>
              <a:t> Interface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25"/>
          <p:cNvSpPr>
            <a:spLocks noChangeShapeType="1"/>
          </p:cNvSpPr>
          <p:nvPr/>
        </p:nvSpPr>
        <p:spPr bwMode="auto">
          <a:xfrm>
            <a:off x="2057400" y="3505200"/>
            <a:ext cx="0" cy="381000"/>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a:p>
        </p:txBody>
      </p:sp>
      <p:graphicFrame>
        <p:nvGraphicFramePr>
          <p:cNvPr id="711683" name="Group 3">
            <a:extLst>
              <a:ext uri="{FF2B5EF4-FFF2-40B4-BE49-F238E27FC236}">
                <a16:creationId xmlns:a16="http://schemas.microsoft.com/office/drawing/2014/main" id="{84EF0075-088A-4BCE-ABAA-BE61E35B8F12}"/>
              </a:ext>
            </a:extLst>
          </p:cNvPr>
          <p:cNvGraphicFramePr>
            <a:graphicFrameLocks noGrp="1"/>
          </p:cNvGraphicFramePr>
          <p:nvPr>
            <p:ph sz="half" idx="1"/>
          </p:nvPr>
        </p:nvGraphicFramePr>
        <p:xfrm>
          <a:off x="533400" y="3733800"/>
          <a:ext cx="3429000" cy="2166938"/>
        </p:xfrm>
        <a:graphic>
          <a:graphicData uri="http://schemas.openxmlformats.org/drawingml/2006/table">
            <a:tbl>
              <a:tblPr/>
              <a:tblGrid>
                <a:gridCol w="3429000">
                  <a:extLst>
                    <a:ext uri="{9D8B030D-6E8A-4147-A177-3AD203B41FA5}">
                      <a16:colId xmlns:a16="http://schemas.microsoft.com/office/drawing/2014/main" val="20000"/>
                    </a:ext>
                  </a:extLst>
                </a:gridCol>
              </a:tblGrid>
              <a:tr h="417426">
                <a:tc>
                  <a:txBody>
                    <a:bodyPr/>
                    <a:lstStyle/>
                    <a:p>
                      <a:pPr marL="0" marR="0" lvl="0" indent="0" algn="ctr" defTabSz="914400" rtl="0" eaLnBrk="0" fontAlgn="base" latinLnBrk="0" hangingPunct="0">
                        <a:lnSpc>
                          <a:spcPct val="100000"/>
                        </a:lnSpc>
                        <a:spcBef>
                          <a:spcPts val="6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Circle</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20601">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a:ln>
                            <a:noFill/>
                          </a:ln>
                          <a:solidFill>
                            <a:schemeClr val="tx1"/>
                          </a:solidFill>
                          <a:effectLst/>
                          <a:latin typeface="Consolas" panose="020B0609020204030204" pitchFamily="49" charset="0"/>
                        </a:rPr>
                        <a:t>-radius:double</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28911">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+Circle()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+Circle(</a:t>
                      </a:r>
                      <a:r>
                        <a:rPr kumimoji="1" lang="en-US" sz="1600" b="1" i="0" u="none" strike="noStrike" cap="none" normalizeH="0" baseline="0" dirty="0" err="1">
                          <a:ln>
                            <a:noFill/>
                          </a:ln>
                          <a:solidFill>
                            <a:schemeClr val="tx1"/>
                          </a:solidFill>
                          <a:effectLst/>
                          <a:latin typeface="Consolas" panose="020B0609020204030204" pitchFamily="49" charset="0"/>
                        </a:rPr>
                        <a:t>string,double</a:t>
                      </a:r>
                      <a:r>
                        <a:rPr kumimoji="1" lang="en-US" sz="1600" b="1"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rgbClr val="FF0000"/>
                          </a:solidFill>
                          <a:effectLst/>
                          <a:latin typeface="Consolas" panose="020B0609020204030204" pitchFamily="49" charset="0"/>
                        </a:rPr>
                        <a:t>+</a:t>
                      </a:r>
                      <a:r>
                        <a:rPr kumimoji="1" lang="en-US" sz="1600" b="1" i="0" u="none" strike="noStrike" cap="none" normalizeH="0" baseline="0" dirty="0" err="1">
                          <a:ln>
                            <a:noFill/>
                          </a:ln>
                          <a:solidFill>
                            <a:srgbClr val="FF0000"/>
                          </a:solidFill>
                          <a:effectLst/>
                          <a:latin typeface="Consolas" panose="020B0609020204030204" pitchFamily="49" charset="0"/>
                        </a:rPr>
                        <a:t>FindArea</a:t>
                      </a:r>
                      <a:r>
                        <a:rPr kumimoji="1" lang="en-US" sz="1600" b="1" i="0" u="none" strike="noStrike" cap="none" normalizeH="0" baseline="0" dirty="0">
                          <a:ln>
                            <a:noFill/>
                          </a:ln>
                          <a:solidFill>
                            <a:srgbClr val="FF0000"/>
                          </a:solidFill>
                          <a:effectLst/>
                          <a:latin typeface="Consolas" panose="020B0609020204030204" pitchFamily="49" charset="0"/>
                        </a:rPr>
                        <a:t>():double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ToString</a:t>
                      </a:r>
                      <a:r>
                        <a:rPr kumimoji="1" lang="en-US" sz="1600" b="1" i="0" u="none" strike="noStrike" cap="none" normalizeH="0" baseline="0" dirty="0">
                          <a:ln>
                            <a:noFill/>
                          </a:ln>
                          <a:solidFill>
                            <a:schemeClr val="tx1"/>
                          </a:solidFill>
                          <a:effectLst/>
                          <a:latin typeface="Consolas" panose="020B0609020204030204" pitchFamily="49" charset="0"/>
                        </a:rPr>
                        <a:t>():string</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711693" name="Group 13">
            <a:extLst>
              <a:ext uri="{FF2B5EF4-FFF2-40B4-BE49-F238E27FC236}">
                <a16:creationId xmlns:a16="http://schemas.microsoft.com/office/drawing/2014/main" id="{D12956A1-80F4-4F9E-AA96-FEDFE5CDF7A8}"/>
              </a:ext>
            </a:extLst>
          </p:cNvPr>
          <p:cNvGraphicFramePr>
            <a:graphicFrameLocks noGrp="1"/>
          </p:cNvGraphicFramePr>
          <p:nvPr>
            <p:ph sz="quarter" idx="2"/>
          </p:nvPr>
        </p:nvGraphicFramePr>
        <p:xfrm>
          <a:off x="2743200" y="838200"/>
          <a:ext cx="3733800" cy="2259013"/>
        </p:xfrm>
        <a:graphic>
          <a:graphicData uri="http://schemas.openxmlformats.org/drawingml/2006/table">
            <a:tbl>
              <a:tblPr/>
              <a:tblGrid>
                <a:gridCol w="3733800">
                  <a:extLst>
                    <a:ext uri="{9D8B030D-6E8A-4147-A177-3AD203B41FA5}">
                      <a16:colId xmlns:a16="http://schemas.microsoft.com/office/drawing/2014/main" val="20000"/>
                    </a:ext>
                  </a:extLst>
                </a:gridCol>
              </a:tblGrid>
              <a:tr h="335258">
                <a:tc>
                  <a:txBody>
                    <a:body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Shape</a:t>
                      </a:r>
                    </a:p>
                  </a:txBody>
                  <a:tcPr marT="45709" marB="4570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27867">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a:ln>
                            <a:noFill/>
                          </a:ln>
                          <a:solidFill>
                            <a:schemeClr val="tx1"/>
                          </a:solidFill>
                          <a:effectLst/>
                          <a:latin typeface="Consolas" panose="020B0609020204030204" pitchFamily="49" charset="0"/>
                        </a:rPr>
                        <a:t>-type:string</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a:ln>
                            <a:noFill/>
                          </a:ln>
                          <a:solidFill>
                            <a:schemeClr val="tx1"/>
                          </a:solidFill>
                          <a:effectLst/>
                          <a:latin typeface="Consolas" panose="020B0609020204030204" pitchFamily="49" charset="0"/>
                        </a:rPr>
                        <a:t>-color:string</a:t>
                      </a:r>
                    </a:p>
                  </a:txBody>
                  <a:tcPr marT="45709" marB="4570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295888">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+Shape()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+Shape(</a:t>
                      </a:r>
                      <a:r>
                        <a:rPr kumimoji="1" lang="en-US" sz="1600" b="1" i="0" u="none" strike="noStrike" cap="none" normalizeH="0" baseline="0" dirty="0" err="1">
                          <a:ln>
                            <a:noFill/>
                          </a:ln>
                          <a:solidFill>
                            <a:schemeClr val="tx1"/>
                          </a:solidFill>
                          <a:effectLst/>
                          <a:latin typeface="Consolas" panose="020B0609020204030204" pitchFamily="49" charset="0"/>
                        </a:rPr>
                        <a:t>string,string</a:t>
                      </a:r>
                      <a:r>
                        <a:rPr kumimoji="1" lang="en-US" sz="1600" b="1"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rgbClr val="FF0000"/>
                          </a:solidFill>
                          <a:effectLst/>
                          <a:latin typeface="Consolas" panose="020B0609020204030204" pitchFamily="49" charset="0"/>
                        </a:rPr>
                        <a:t>+</a:t>
                      </a:r>
                      <a:r>
                        <a:rPr kumimoji="1" lang="en-US" sz="1600" b="1" i="0" u="none" strike="noStrike" cap="none" normalizeH="0" baseline="0" dirty="0" err="1">
                          <a:ln>
                            <a:noFill/>
                          </a:ln>
                          <a:solidFill>
                            <a:srgbClr val="FF0000"/>
                          </a:solidFill>
                          <a:effectLst/>
                          <a:latin typeface="Consolas" panose="020B0609020204030204" pitchFamily="49" charset="0"/>
                        </a:rPr>
                        <a:t>FindArea</a:t>
                      </a:r>
                      <a:r>
                        <a:rPr kumimoji="1" lang="en-US" sz="1600" b="1" i="0" u="none" strike="noStrike" cap="none" normalizeH="0" baseline="0" dirty="0">
                          <a:ln>
                            <a:noFill/>
                          </a:ln>
                          <a:solidFill>
                            <a:srgbClr val="FF0000"/>
                          </a:solidFill>
                          <a:effectLst/>
                          <a:latin typeface="Consolas" panose="020B0609020204030204" pitchFamily="49" charset="0"/>
                        </a:rPr>
                        <a:t>():double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ToString</a:t>
                      </a:r>
                      <a:r>
                        <a:rPr kumimoji="1" lang="en-US" sz="1600" b="1" i="0" u="none" strike="noStrike" cap="none" normalizeH="0" baseline="0" dirty="0">
                          <a:ln>
                            <a:noFill/>
                          </a:ln>
                          <a:solidFill>
                            <a:schemeClr val="tx1"/>
                          </a:solidFill>
                          <a:effectLst/>
                          <a:latin typeface="Consolas" panose="020B0609020204030204" pitchFamily="49" charset="0"/>
                        </a:rPr>
                        <a:t>():string</a:t>
                      </a:r>
                    </a:p>
                  </a:txBody>
                  <a:tcPr marT="45709" marB="4570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1287" name="Line 23"/>
          <p:cNvSpPr>
            <a:spLocks noChangeShapeType="1"/>
          </p:cNvSpPr>
          <p:nvPr/>
        </p:nvSpPr>
        <p:spPr bwMode="auto">
          <a:xfrm>
            <a:off x="2057400" y="3505200"/>
            <a:ext cx="4953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288" name="Line 24"/>
          <p:cNvSpPr>
            <a:spLocks noChangeShapeType="1"/>
          </p:cNvSpPr>
          <p:nvPr/>
        </p:nvSpPr>
        <p:spPr bwMode="auto">
          <a:xfrm>
            <a:off x="7010400" y="3505200"/>
            <a:ext cx="0" cy="381000"/>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a:p>
        </p:txBody>
      </p:sp>
      <p:pic>
        <p:nvPicPr>
          <p:cNvPr id="11289" name="Picture 2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400" y="3124200"/>
            <a:ext cx="2889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0" name="Line 27"/>
          <p:cNvSpPr>
            <a:spLocks noChangeShapeType="1"/>
          </p:cNvSpPr>
          <p:nvPr/>
        </p:nvSpPr>
        <p:spPr bwMode="auto">
          <a:xfrm>
            <a:off x="4495800" y="3276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711708" name="Group 28">
            <a:extLst>
              <a:ext uri="{FF2B5EF4-FFF2-40B4-BE49-F238E27FC236}">
                <a16:creationId xmlns:a16="http://schemas.microsoft.com/office/drawing/2014/main" id="{76D592DD-B17D-4F49-BC7E-52E918922D1B}"/>
              </a:ext>
            </a:extLst>
          </p:cNvPr>
          <p:cNvGraphicFramePr>
            <a:graphicFrameLocks noGrp="1"/>
          </p:cNvGraphicFramePr>
          <p:nvPr>
            <p:ph sz="quarter" idx="3"/>
          </p:nvPr>
        </p:nvGraphicFramePr>
        <p:xfrm>
          <a:off x="5181600" y="3733800"/>
          <a:ext cx="3429000" cy="2184400"/>
        </p:xfrm>
        <a:graphic>
          <a:graphicData uri="http://schemas.openxmlformats.org/drawingml/2006/table">
            <a:tbl>
              <a:tblPr/>
              <a:tblGrid>
                <a:gridCol w="3429000">
                  <a:extLst>
                    <a:ext uri="{9D8B030D-6E8A-4147-A177-3AD203B41FA5}">
                      <a16:colId xmlns:a16="http://schemas.microsoft.com/office/drawing/2014/main" val="20000"/>
                    </a:ext>
                  </a:extLst>
                </a:gridCol>
              </a:tblGrid>
              <a:tr h="428538">
                <a:tc>
                  <a:txBody>
                    <a:bodyPr/>
                    <a:lstStyle/>
                    <a:p>
                      <a:pPr marL="0" marR="0" lvl="0" indent="0" algn="ctr" defTabSz="914400" rtl="0" eaLnBrk="0" fontAlgn="base" latinLnBrk="0" hangingPunct="0">
                        <a:lnSpc>
                          <a:spcPct val="100000"/>
                        </a:lnSpc>
                        <a:spcBef>
                          <a:spcPts val="6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Square</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26951">
                <a:tc>
                  <a:txBody>
                    <a:bodyPr/>
                    <a:lstStyle/>
                    <a:p>
                      <a:pPr marL="0" marR="0" lvl="0" indent="0" algn="l" defTabSz="914400" rtl="0" eaLnBrk="0" fontAlgn="base" latinLnBrk="0" hangingPunct="0">
                        <a:lnSpc>
                          <a:spcPct val="80000"/>
                        </a:lnSpc>
                        <a:spcBef>
                          <a:spcPct val="20000"/>
                        </a:spcBef>
                        <a:spcAft>
                          <a:spcPct val="0"/>
                        </a:spcAft>
                        <a:buClr>
                          <a:schemeClr val="bg1"/>
                        </a:buClr>
                        <a:buSzTx/>
                        <a:buFont typeface="Wingdings" pitchFamily="2" charset="2"/>
                        <a:buNone/>
                        <a:tabLst/>
                      </a:pPr>
                      <a:r>
                        <a:rPr kumimoji="1" lang="en-US" sz="1600" b="1" i="0" u="none" strike="noStrike" cap="none" normalizeH="0" baseline="0">
                          <a:ln>
                            <a:noFill/>
                          </a:ln>
                          <a:solidFill>
                            <a:schemeClr val="tx1"/>
                          </a:solidFill>
                          <a:effectLst/>
                          <a:latin typeface="Consolas" panose="020B0609020204030204" pitchFamily="49" charset="0"/>
                        </a:rPr>
                        <a:t>-length:double</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28911">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+Square()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+Square(</a:t>
                      </a:r>
                      <a:r>
                        <a:rPr kumimoji="1" lang="en-US" sz="1600" b="1" i="0" u="none" strike="noStrike" cap="none" normalizeH="0" baseline="0" dirty="0" err="1">
                          <a:ln>
                            <a:noFill/>
                          </a:ln>
                          <a:solidFill>
                            <a:schemeClr val="tx1"/>
                          </a:solidFill>
                          <a:effectLst/>
                          <a:latin typeface="Consolas" panose="020B0609020204030204" pitchFamily="49" charset="0"/>
                        </a:rPr>
                        <a:t>string,double</a:t>
                      </a:r>
                      <a:r>
                        <a:rPr kumimoji="1" lang="en-US" sz="1600" b="1"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rgbClr val="FF0000"/>
                          </a:solidFill>
                          <a:effectLst/>
                          <a:latin typeface="Consolas" panose="020B0609020204030204" pitchFamily="49" charset="0"/>
                        </a:rPr>
                        <a:t>+</a:t>
                      </a:r>
                      <a:r>
                        <a:rPr kumimoji="1" lang="en-US" sz="1600" b="1" i="0" u="none" strike="noStrike" cap="none" normalizeH="0" baseline="0" dirty="0" err="1">
                          <a:ln>
                            <a:noFill/>
                          </a:ln>
                          <a:solidFill>
                            <a:srgbClr val="FF0000"/>
                          </a:solidFill>
                          <a:effectLst/>
                          <a:latin typeface="Consolas" panose="020B0609020204030204" pitchFamily="49" charset="0"/>
                        </a:rPr>
                        <a:t>FindArea</a:t>
                      </a:r>
                      <a:r>
                        <a:rPr kumimoji="1" lang="en-US" sz="1600" b="1" i="0" u="none" strike="noStrike" cap="none" normalizeH="0" baseline="0" dirty="0">
                          <a:ln>
                            <a:noFill/>
                          </a:ln>
                          <a:solidFill>
                            <a:srgbClr val="FF0000"/>
                          </a:solidFill>
                          <a:effectLst/>
                          <a:latin typeface="Consolas" panose="020B0609020204030204" pitchFamily="49" charset="0"/>
                        </a:rPr>
                        <a:t>():double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ToString</a:t>
                      </a:r>
                      <a:r>
                        <a:rPr kumimoji="1" lang="en-US" sz="1600" b="1" i="0" u="none" strike="noStrike" cap="none" normalizeH="0" baseline="0" dirty="0">
                          <a:ln>
                            <a:noFill/>
                          </a:ln>
                          <a:solidFill>
                            <a:schemeClr val="tx1"/>
                          </a:solidFill>
                          <a:effectLst/>
                          <a:latin typeface="Consolas" panose="020B0609020204030204" pitchFamily="49" charset="0"/>
                        </a:rPr>
                        <a:t>():string</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1301" name="Text Box 39"/>
          <p:cNvSpPr txBox="1">
            <a:spLocks noChangeArrowheads="1"/>
          </p:cNvSpPr>
          <p:nvPr/>
        </p:nvSpPr>
        <p:spPr bwMode="auto">
          <a:xfrm>
            <a:off x="6761163" y="2433638"/>
            <a:ext cx="2209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spcBef>
                <a:spcPct val="50000"/>
              </a:spcBef>
              <a:buClr>
                <a:schemeClr val="bg1"/>
              </a:buClr>
              <a:buFont typeface="Wingdings" panose="05000000000000000000" pitchFamily="2" charset="2"/>
              <a:buNone/>
            </a:pPr>
            <a:r>
              <a:rPr kumimoji="1" lang="en-US" altLang="en-US" sz="2000" b="1">
                <a:solidFill>
                  <a:srgbClr val="0000FF"/>
                </a:solidFill>
                <a:latin typeface="Arial Narrow" panose="020B0606020202030204" pitchFamily="34" charset="0"/>
              </a:rPr>
              <a:t>to be overridden</a:t>
            </a:r>
          </a:p>
        </p:txBody>
      </p:sp>
      <p:sp>
        <p:nvSpPr>
          <p:cNvPr id="11302" name="Line 40"/>
          <p:cNvSpPr>
            <a:spLocks noChangeShapeType="1"/>
          </p:cNvSpPr>
          <p:nvPr/>
        </p:nvSpPr>
        <p:spPr bwMode="auto">
          <a:xfrm flipH="1">
            <a:off x="4932363" y="2590800"/>
            <a:ext cx="1828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1303" name="Title 1"/>
          <p:cNvSpPr>
            <a:spLocks noGrp="1" noChangeArrowheads="1"/>
          </p:cNvSpPr>
          <p:nvPr>
            <p:ph type="title"/>
          </p:nvPr>
        </p:nvSpPr>
        <p:spPr/>
        <p:txBody>
          <a:bodyPr/>
          <a:lstStyle/>
          <a:p>
            <a:r>
              <a:rPr lang="en-US" altLang="en-US"/>
              <a:t>Before learning Abstract classes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07400" y="1524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95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F4C627B6-7D13-40A6-BA43-9CBCD1422DB9}"/>
              </a:ext>
            </a:extLst>
          </p:cNvPr>
          <p:cNvSpPr>
            <a:spLocks noChangeArrowheads="1"/>
          </p:cNvSpPr>
          <p:nvPr/>
        </p:nvSpPr>
        <p:spPr bwMode="auto">
          <a:xfrm>
            <a:off x="266700" y="914400"/>
            <a:ext cx="5295900" cy="4081463"/>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lr>
                <a:schemeClr val="tx2"/>
              </a:buClr>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nSpc>
                <a:spcPct val="80000"/>
              </a:lnSpc>
              <a:buClr>
                <a:schemeClr val="bg1"/>
              </a:buClr>
              <a:buFont typeface="Wingdings" panose="05000000000000000000" pitchFamily="2" charset="2"/>
              <a:buNone/>
              <a:defRPr/>
            </a:pPr>
            <a:r>
              <a:rPr lang="en-SG" sz="1600" b="0" dirty="0">
                <a:latin typeface="Segoe UI" panose="020B0502040204020203" pitchFamily="34" charset="0"/>
                <a:cs typeface="Segoe UI" panose="020B0502040204020203" pitchFamily="34" charset="0"/>
              </a:rPr>
              <a:t>class </a:t>
            </a:r>
            <a:r>
              <a:rPr lang="en-SG" sz="1600" b="0" dirty="0" err="1">
                <a:latin typeface="Segoe UI" panose="020B0502040204020203" pitchFamily="34" charset="0"/>
                <a:cs typeface="Segoe UI" panose="020B0502040204020203" pitchFamily="34" charset="0"/>
              </a:rPr>
              <a:t>SalesEmployee</a:t>
            </a:r>
            <a:r>
              <a:rPr lang="en-SG" sz="1600" b="0" dirty="0">
                <a:latin typeface="Segoe UI" panose="020B0502040204020203" pitchFamily="34" charset="0"/>
                <a:cs typeface="Segoe UI" panose="020B0502040204020203" pitchFamily="34" charset="0"/>
              </a:rPr>
              <a:t> </a:t>
            </a:r>
            <a:r>
              <a:rPr lang="en-SG" sz="1600" b="0" dirty="0">
                <a:solidFill>
                  <a:srgbClr val="FF0000"/>
                </a:solidFill>
                <a:latin typeface="Segoe UI" panose="020B0502040204020203" pitchFamily="34" charset="0"/>
                <a:cs typeface="Segoe UI" panose="020B0502040204020203" pitchFamily="34" charset="0"/>
              </a:rPr>
              <a:t>: </a:t>
            </a:r>
            <a:r>
              <a:rPr lang="en-SG" sz="1600" b="0" dirty="0" err="1">
                <a:solidFill>
                  <a:srgbClr val="0000FF"/>
                </a:solidFill>
                <a:latin typeface="Segoe UI" panose="020B0502040204020203" pitchFamily="34" charset="0"/>
                <a:cs typeface="Segoe UI" panose="020B0502040204020203" pitchFamily="34" charset="0"/>
              </a:rPr>
              <a:t>IComparable</a:t>
            </a:r>
            <a:r>
              <a:rPr lang="en-SG" sz="1600" b="0" dirty="0">
                <a:solidFill>
                  <a:srgbClr val="0000FF"/>
                </a:solidFill>
                <a:latin typeface="Segoe UI" panose="020B0502040204020203" pitchFamily="34" charset="0"/>
                <a:cs typeface="Segoe UI" panose="020B0502040204020203" pitchFamily="34" charset="0"/>
              </a:rPr>
              <a:t>&lt;</a:t>
            </a:r>
            <a:r>
              <a:rPr lang="en-SG" sz="1600" b="0" dirty="0" err="1">
                <a:solidFill>
                  <a:srgbClr val="0000FF"/>
                </a:solidFill>
                <a:latin typeface="Segoe UI" panose="020B0502040204020203" pitchFamily="34" charset="0"/>
                <a:cs typeface="Segoe UI" panose="020B0502040204020203" pitchFamily="34" charset="0"/>
              </a:rPr>
              <a:t>SalesEmployee</a:t>
            </a:r>
            <a:r>
              <a:rPr lang="en-SG" sz="1600" b="0" dirty="0">
                <a:solidFill>
                  <a:srgbClr val="0000FF"/>
                </a:solidFill>
                <a:latin typeface="Segoe UI" panose="020B0502040204020203" pitchFamily="34" charset="0"/>
                <a:cs typeface="Segoe UI" panose="020B0502040204020203" pitchFamily="34" charset="0"/>
              </a:rPr>
              <a:t>&gt;</a:t>
            </a:r>
            <a:r>
              <a:rPr lang="en-SG" sz="1600" b="0" dirty="0">
                <a:solidFill>
                  <a:srgbClr val="FF0000"/>
                </a:solidFill>
                <a:latin typeface="Segoe UI" panose="020B0502040204020203" pitchFamily="34" charset="0"/>
                <a:cs typeface="Segoe UI" panose="020B0502040204020203" pitchFamily="34" charset="0"/>
              </a:rPr>
              <a:t> </a:t>
            </a:r>
          </a:p>
          <a:p>
            <a:pPr>
              <a:lnSpc>
                <a:spcPct val="80000"/>
              </a:lnSpc>
              <a:buClr>
                <a:schemeClr val="bg1"/>
              </a:buClr>
              <a:buFont typeface="Wingdings" panose="05000000000000000000" pitchFamily="2" charset="2"/>
              <a:buNone/>
              <a:defRPr/>
            </a:pPr>
            <a:r>
              <a:rPr kumimoji="0" lang="en-US" altLang="en-US" sz="1600" b="0" dirty="0">
                <a:latin typeface="Segoe UI" panose="020B0502040204020203" pitchFamily="34" charset="0"/>
                <a:cs typeface="Segoe UI" panose="020B0502040204020203" pitchFamily="34" charset="0"/>
              </a:rPr>
              <a:t>{</a:t>
            </a:r>
          </a:p>
          <a:p>
            <a:pPr>
              <a:lnSpc>
                <a:spcPct val="80000"/>
              </a:lnSpc>
              <a:buClr>
                <a:schemeClr val="bg1"/>
              </a:buClr>
              <a:buFont typeface="Wingdings" panose="05000000000000000000" pitchFamily="2" charset="2"/>
              <a:buNone/>
              <a:defRPr/>
            </a:pPr>
            <a:r>
              <a:rPr kumimoji="0" lang="en-US" altLang="en-US" sz="1600" b="0" dirty="0">
                <a:latin typeface="Segoe UI" panose="020B0502040204020203" pitchFamily="34" charset="0"/>
                <a:cs typeface="Segoe UI" panose="020B0502040204020203" pitchFamily="34" charset="0"/>
              </a:rPr>
              <a:t>   </a:t>
            </a:r>
            <a:r>
              <a:rPr lang="en-SG" sz="1600" b="0" dirty="0">
                <a:latin typeface="Segoe UI" panose="020B0502040204020203" pitchFamily="34" charset="0"/>
                <a:cs typeface="Segoe UI" panose="020B0502040204020203" pitchFamily="34" charset="0"/>
              </a:rPr>
              <a:t>public </a:t>
            </a:r>
            <a:r>
              <a:rPr lang="en-SG" sz="1600" b="0" dirty="0" err="1">
                <a:latin typeface="Segoe UI" panose="020B0502040204020203" pitchFamily="34" charset="0"/>
                <a:cs typeface="Segoe UI" panose="020B0502040204020203" pitchFamily="34" charset="0"/>
              </a:rPr>
              <a:t>int</a:t>
            </a:r>
            <a:r>
              <a:rPr lang="en-SG" sz="1600" b="0" dirty="0">
                <a:latin typeface="Segoe UI" panose="020B0502040204020203" pitchFamily="34" charset="0"/>
                <a:cs typeface="Segoe UI" panose="020B0502040204020203" pitchFamily="34" charset="0"/>
              </a:rPr>
              <a:t> Id { get; set; }</a:t>
            </a:r>
          </a:p>
          <a:p>
            <a:pPr>
              <a:lnSpc>
                <a:spcPct val="80000"/>
              </a:lnSpc>
              <a:buClr>
                <a:schemeClr val="bg1"/>
              </a:buClr>
              <a:buFont typeface="Wingdings" panose="05000000000000000000" pitchFamily="2" charset="2"/>
              <a:buNone/>
              <a:defRPr/>
            </a:pPr>
            <a:r>
              <a:rPr kumimoji="0" lang="en-US" altLang="en-US" sz="1600" b="0" dirty="0">
                <a:latin typeface="Segoe UI" panose="020B0502040204020203" pitchFamily="34" charset="0"/>
                <a:cs typeface="Segoe UI" panose="020B0502040204020203" pitchFamily="34" charset="0"/>
              </a:rPr>
              <a:t>   . . .</a:t>
            </a:r>
          </a:p>
          <a:p>
            <a:pPr>
              <a:lnSpc>
                <a:spcPct val="80000"/>
              </a:lnSpc>
              <a:buClr>
                <a:schemeClr val="bg1"/>
              </a:buClr>
              <a:buFont typeface="Wingdings" panose="05000000000000000000" pitchFamily="2" charset="2"/>
              <a:buNone/>
              <a:defRPr/>
            </a:pPr>
            <a:endParaRPr kumimoji="0" lang="en-US" altLang="en-US" sz="1600" b="0" dirty="0">
              <a:latin typeface="Segoe UI" panose="020B0502040204020203" pitchFamily="34" charset="0"/>
              <a:cs typeface="Segoe UI" panose="020B0502040204020203" pitchFamily="34" charset="0"/>
            </a:endParaRPr>
          </a:p>
          <a:p>
            <a:pPr marL="0" indent="0">
              <a:buFont typeface="Wingdings" panose="05000000000000000000" pitchFamily="2" charset="2"/>
              <a:buNone/>
              <a:defRPr/>
            </a:pPr>
            <a:r>
              <a:rPr kumimoji="0" lang="en-US" altLang="en-US" sz="1600" b="0" dirty="0">
                <a:latin typeface="Segoe UI" panose="020B0502040204020203" pitchFamily="34" charset="0"/>
                <a:cs typeface="Segoe UI" panose="020B0502040204020203" pitchFamily="34" charset="0"/>
              </a:rPr>
              <a:t>   </a:t>
            </a:r>
            <a:r>
              <a:rPr kumimoji="0" lang="en-US" altLang="en-US" sz="1600" b="0" dirty="0">
                <a:solidFill>
                  <a:srgbClr val="009999"/>
                </a:solidFill>
                <a:latin typeface="Segoe UI" panose="020B0502040204020203" pitchFamily="34" charset="0"/>
                <a:cs typeface="Segoe UI" panose="020B0502040204020203" pitchFamily="34" charset="0"/>
              </a:rPr>
              <a:t>// implement the method (in the interface)</a:t>
            </a:r>
          </a:p>
          <a:p>
            <a:pPr marL="0" indent="0">
              <a:spcBef>
                <a:spcPts val="0"/>
              </a:spcBef>
              <a:buFont typeface="Wingdings" panose="05000000000000000000" pitchFamily="2" charset="2"/>
              <a:buNone/>
              <a:defRPr/>
            </a:pPr>
            <a:r>
              <a:rPr kumimoji="0" lang="en-US" sz="1600" b="0" dirty="0">
                <a:solidFill>
                  <a:srgbClr val="FF0000"/>
                </a:solidFill>
                <a:latin typeface="Segoe UI" panose="020B0502040204020203" pitchFamily="34" charset="0"/>
                <a:cs typeface="Segoe UI" panose="020B0502040204020203" pitchFamily="34" charset="0"/>
              </a:rPr>
              <a:t>   </a:t>
            </a:r>
            <a:r>
              <a:rPr lang="en-SG" sz="1600" b="0" dirty="0">
                <a:solidFill>
                  <a:srgbClr val="FF0000"/>
                </a:solidFill>
                <a:latin typeface="Segoe UI" panose="020B0502040204020203" pitchFamily="34" charset="0"/>
                <a:cs typeface="Segoe UI" panose="020B0502040204020203" pitchFamily="34" charset="0"/>
              </a:rPr>
              <a:t>public </a:t>
            </a:r>
            <a:r>
              <a:rPr lang="en-SG" sz="1600" b="0" dirty="0" err="1">
                <a:solidFill>
                  <a:srgbClr val="FF0000"/>
                </a:solidFill>
                <a:latin typeface="Segoe UI" panose="020B0502040204020203" pitchFamily="34" charset="0"/>
                <a:cs typeface="Segoe UI" panose="020B0502040204020203" pitchFamily="34" charset="0"/>
              </a:rPr>
              <a:t>int</a:t>
            </a:r>
            <a:r>
              <a:rPr lang="en-SG" sz="1600" b="0" dirty="0">
                <a:solidFill>
                  <a:srgbClr val="FF0000"/>
                </a:solidFill>
                <a:latin typeface="Segoe UI" panose="020B0502040204020203" pitchFamily="34" charset="0"/>
                <a:cs typeface="Segoe UI" panose="020B0502040204020203" pitchFamily="34" charset="0"/>
              </a:rPr>
              <a:t> </a:t>
            </a:r>
            <a:r>
              <a:rPr lang="en-SG" sz="1600" b="0" dirty="0" err="1">
                <a:solidFill>
                  <a:srgbClr val="0000FF"/>
                </a:solidFill>
                <a:latin typeface="Segoe UI" panose="020B0502040204020203" pitchFamily="34" charset="0"/>
                <a:cs typeface="Segoe UI" panose="020B0502040204020203" pitchFamily="34" charset="0"/>
              </a:rPr>
              <a:t>CompareTo</a:t>
            </a:r>
            <a:r>
              <a:rPr lang="en-SG" sz="1600" b="0" dirty="0">
                <a:solidFill>
                  <a:srgbClr val="FF0000"/>
                </a:solidFill>
                <a:latin typeface="Segoe UI" panose="020B0502040204020203" pitchFamily="34" charset="0"/>
                <a:cs typeface="Segoe UI" panose="020B0502040204020203" pitchFamily="34" charset="0"/>
              </a:rPr>
              <a:t>(</a:t>
            </a:r>
            <a:r>
              <a:rPr lang="en-SG" sz="1600" b="0" dirty="0" err="1">
                <a:solidFill>
                  <a:srgbClr val="FF0000"/>
                </a:solidFill>
                <a:latin typeface="Segoe UI" panose="020B0502040204020203" pitchFamily="34" charset="0"/>
                <a:cs typeface="Segoe UI" panose="020B0502040204020203" pitchFamily="34" charset="0"/>
              </a:rPr>
              <a:t>SalesEmployee</a:t>
            </a:r>
            <a:r>
              <a:rPr lang="en-SG" sz="1600" b="0" dirty="0">
                <a:solidFill>
                  <a:srgbClr val="FF0000"/>
                </a:solidFill>
                <a:latin typeface="Segoe UI" panose="020B0502040204020203" pitchFamily="34" charset="0"/>
                <a:cs typeface="Segoe UI" panose="020B0502040204020203" pitchFamily="34" charset="0"/>
              </a:rPr>
              <a:t> e) </a:t>
            </a:r>
            <a:r>
              <a:rPr lang="en-SG" sz="1600" b="0" dirty="0">
                <a:solidFill>
                  <a:srgbClr val="009999"/>
                </a:solidFill>
                <a:latin typeface="Segoe UI" panose="020B0502040204020203" pitchFamily="34" charset="0"/>
                <a:cs typeface="Segoe UI" panose="020B0502040204020203" pitchFamily="34" charset="0"/>
              </a:rPr>
              <a:t>// sort by Id</a:t>
            </a:r>
          </a:p>
          <a:p>
            <a:pPr marL="0" indent="0">
              <a:spcBef>
                <a:spcPts val="0"/>
              </a:spcBef>
              <a:buFont typeface="Wingdings" panose="05000000000000000000" pitchFamily="2" charset="2"/>
              <a:buNone/>
              <a:defRPr/>
            </a:pPr>
            <a:r>
              <a:rPr lang="en-SG" sz="1600" b="0" dirty="0">
                <a:solidFill>
                  <a:srgbClr val="FF0000"/>
                </a:solidFill>
                <a:latin typeface="Segoe UI" panose="020B0502040204020203" pitchFamily="34" charset="0"/>
                <a:cs typeface="Segoe UI" panose="020B0502040204020203" pitchFamily="34" charset="0"/>
              </a:rPr>
              <a:t>   {</a:t>
            </a:r>
          </a:p>
          <a:p>
            <a:pPr marL="0" indent="0">
              <a:spcBef>
                <a:spcPts val="0"/>
              </a:spcBef>
              <a:buFont typeface="Wingdings" panose="05000000000000000000" pitchFamily="2" charset="2"/>
              <a:buNone/>
              <a:tabLst>
                <a:tab pos="571500" algn="l"/>
              </a:tabLst>
              <a:defRPr/>
            </a:pPr>
            <a:r>
              <a:rPr lang="en-SG" sz="1600" b="0" dirty="0">
                <a:solidFill>
                  <a:srgbClr val="FF0000"/>
                </a:solidFill>
                <a:latin typeface="Segoe UI" panose="020B0502040204020203" pitchFamily="34" charset="0"/>
                <a:cs typeface="Segoe UI" panose="020B0502040204020203" pitchFamily="34" charset="0"/>
              </a:rPr>
              <a:t>      if (Id &gt; </a:t>
            </a:r>
            <a:r>
              <a:rPr lang="en-SG" sz="1600" b="0" dirty="0" err="1">
                <a:solidFill>
                  <a:srgbClr val="FF0000"/>
                </a:solidFill>
                <a:latin typeface="Segoe UI" panose="020B0502040204020203" pitchFamily="34" charset="0"/>
                <a:cs typeface="Segoe UI" panose="020B0502040204020203" pitchFamily="34" charset="0"/>
              </a:rPr>
              <a:t>e.Id</a:t>
            </a:r>
            <a:r>
              <a:rPr lang="en-SG" sz="1600" b="0" dirty="0">
                <a:solidFill>
                  <a:srgbClr val="FF0000"/>
                </a:solidFill>
                <a:latin typeface="Segoe UI" panose="020B0502040204020203" pitchFamily="34" charset="0"/>
                <a:cs typeface="Segoe UI" panose="020B0502040204020203" pitchFamily="34" charset="0"/>
              </a:rPr>
              <a:t>) </a:t>
            </a:r>
          </a:p>
          <a:p>
            <a:pPr marL="0" indent="0">
              <a:spcBef>
                <a:spcPts val="0"/>
              </a:spcBef>
              <a:buFont typeface="Wingdings" panose="05000000000000000000" pitchFamily="2" charset="2"/>
              <a:buNone/>
              <a:tabLst>
                <a:tab pos="571500" algn="l"/>
              </a:tabLst>
              <a:defRPr/>
            </a:pPr>
            <a:r>
              <a:rPr lang="en-SG" sz="1600" b="0" dirty="0">
                <a:solidFill>
                  <a:srgbClr val="FF0000"/>
                </a:solidFill>
                <a:latin typeface="Segoe UI" panose="020B0502040204020203" pitchFamily="34" charset="0"/>
                <a:cs typeface="Segoe UI" panose="020B0502040204020203" pitchFamily="34" charset="0"/>
              </a:rPr>
              <a:t>	return 1;</a:t>
            </a:r>
          </a:p>
          <a:p>
            <a:pPr marL="0" indent="0">
              <a:spcBef>
                <a:spcPts val="0"/>
              </a:spcBef>
              <a:buFont typeface="Wingdings" panose="05000000000000000000" pitchFamily="2" charset="2"/>
              <a:buNone/>
              <a:tabLst>
                <a:tab pos="571500" algn="l"/>
              </a:tabLst>
              <a:defRPr/>
            </a:pPr>
            <a:r>
              <a:rPr lang="en-SG" sz="1600" b="0" dirty="0">
                <a:solidFill>
                  <a:srgbClr val="FF0000"/>
                </a:solidFill>
                <a:latin typeface="Segoe UI" panose="020B0502040204020203" pitchFamily="34" charset="0"/>
                <a:cs typeface="Segoe UI" panose="020B0502040204020203" pitchFamily="34" charset="0"/>
              </a:rPr>
              <a:t>      else if (Id == </a:t>
            </a:r>
            <a:r>
              <a:rPr lang="en-SG" sz="1600" b="0" dirty="0" err="1">
                <a:solidFill>
                  <a:srgbClr val="FF0000"/>
                </a:solidFill>
                <a:latin typeface="Segoe UI" panose="020B0502040204020203" pitchFamily="34" charset="0"/>
                <a:cs typeface="Segoe UI" panose="020B0502040204020203" pitchFamily="34" charset="0"/>
              </a:rPr>
              <a:t>e.Id</a:t>
            </a:r>
            <a:r>
              <a:rPr lang="en-SG" sz="1600" b="0" dirty="0">
                <a:solidFill>
                  <a:srgbClr val="FF0000"/>
                </a:solidFill>
                <a:latin typeface="Segoe UI" panose="020B0502040204020203" pitchFamily="34" charset="0"/>
                <a:cs typeface="Segoe UI" panose="020B0502040204020203" pitchFamily="34" charset="0"/>
              </a:rPr>
              <a:t>) </a:t>
            </a:r>
          </a:p>
          <a:p>
            <a:pPr marL="0" indent="0">
              <a:spcBef>
                <a:spcPts val="0"/>
              </a:spcBef>
              <a:buFont typeface="Wingdings" panose="05000000000000000000" pitchFamily="2" charset="2"/>
              <a:buNone/>
              <a:tabLst>
                <a:tab pos="571500" algn="l"/>
              </a:tabLst>
              <a:defRPr/>
            </a:pPr>
            <a:r>
              <a:rPr lang="en-SG" sz="1600" b="0" dirty="0">
                <a:solidFill>
                  <a:srgbClr val="FF0000"/>
                </a:solidFill>
                <a:latin typeface="Segoe UI" panose="020B0502040204020203" pitchFamily="34" charset="0"/>
                <a:cs typeface="Segoe UI" panose="020B0502040204020203" pitchFamily="34" charset="0"/>
              </a:rPr>
              <a:t>	return 0;</a:t>
            </a:r>
          </a:p>
          <a:p>
            <a:pPr marL="0" indent="0">
              <a:spcBef>
                <a:spcPts val="0"/>
              </a:spcBef>
              <a:buFont typeface="Wingdings" panose="05000000000000000000" pitchFamily="2" charset="2"/>
              <a:buNone/>
              <a:tabLst>
                <a:tab pos="571500" algn="l"/>
              </a:tabLst>
              <a:defRPr/>
            </a:pPr>
            <a:r>
              <a:rPr lang="en-SG" sz="1600" b="0" dirty="0">
                <a:solidFill>
                  <a:srgbClr val="FF0000"/>
                </a:solidFill>
                <a:latin typeface="Segoe UI" panose="020B0502040204020203" pitchFamily="34" charset="0"/>
                <a:cs typeface="Segoe UI" panose="020B0502040204020203" pitchFamily="34" charset="0"/>
              </a:rPr>
              <a:t>      else</a:t>
            </a:r>
          </a:p>
          <a:p>
            <a:pPr marL="0" indent="0">
              <a:spcBef>
                <a:spcPts val="0"/>
              </a:spcBef>
              <a:buFont typeface="Wingdings" panose="05000000000000000000" pitchFamily="2" charset="2"/>
              <a:buNone/>
              <a:tabLst>
                <a:tab pos="571500" algn="l"/>
              </a:tabLst>
              <a:defRPr/>
            </a:pPr>
            <a:r>
              <a:rPr lang="en-SG" sz="1600" b="0" dirty="0">
                <a:solidFill>
                  <a:srgbClr val="FF0000"/>
                </a:solidFill>
                <a:latin typeface="Segoe UI" panose="020B0502040204020203" pitchFamily="34" charset="0"/>
                <a:cs typeface="Segoe UI" panose="020B0502040204020203" pitchFamily="34" charset="0"/>
              </a:rPr>
              <a:t>         	return -1;</a:t>
            </a:r>
          </a:p>
          <a:p>
            <a:pPr marL="0" indent="0">
              <a:spcBef>
                <a:spcPts val="0"/>
              </a:spcBef>
              <a:buFont typeface="Wingdings" panose="05000000000000000000" pitchFamily="2" charset="2"/>
              <a:buNone/>
              <a:defRPr/>
            </a:pPr>
            <a:r>
              <a:rPr lang="en-SG" sz="1600" b="0" dirty="0">
                <a:solidFill>
                  <a:srgbClr val="FF0000"/>
                </a:solidFill>
                <a:latin typeface="Segoe UI" panose="020B0502040204020203" pitchFamily="34" charset="0"/>
                <a:cs typeface="Segoe UI" panose="020B0502040204020203" pitchFamily="34" charset="0"/>
              </a:rPr>
              <a:t>   }</a:t>
            </a:r>
          </a:p>
          <a:p>
            <a:pPr marL="0" indent="0">
              <a:buFont typeface="Wingdings" panose="05000000000000000000" pitchFamily="2" charset="2"/>
              <a:buNone/>
              <a:defRPr/>
            </a:pPr>
            <a:r>
              <a:rPr kumimoji="0" lang="en-US" altLang="en-US" sz="1600" b="0" dirty="0">
                <a:latin typeface="Segoe UI" panose="020B0502040204020203" pitchFamily="34" charset="0"/>
                <a:cs typeface="Segoe UI" panose="020B0502040204020203" pitchFamily="34" charset="0"/>
              </a:rPr>
              <a:t>} </a:t>
            </a:r>
          </a:p>
        </p:txBody>
      </p:sp>
      <p:sp>
        <p:nvSpPr>
          <p:cNvPr id="64515" name="Title 1"/>
          <p:cNvSpPr>
            <a:spLocks noGrp="1" noChangeArrowheads="1"/>
          </p:cNvSpPr>
          <p:nvPr>
            <p:ph type="title"/>
          </p:nvPr>
        </p:nvSpPr>
        <p:spPr/>
        <p:txBody>
          <a:bodyPr/>
          <a:lstStyle/>
          <a:p>
            <a:r>
              <a:rPr lang="en-US" altLang="en-US"/>
              <a:t>Example 1 – Using </a:t>
            </a:r>
            <a:r>
              <a:rPr lang="en-US" altLang="en-US">
                <a:latin typeface="Courier New" panose="02070309020205020404" pitchFamily="49" charset="0"/>
                <a:cs typeface="Courier New" panose="02070309020205020404" pitchFamily="49" charset="0"/>
              </a:rPr>
              <a:t>IComparable</a:t>
            </a:r>
            <a:r>
              <a:rPr lang="en-US" altLang="en-US"/>
              <a:t> Interface</a:t>
            </a:r>
          </a:p>
        </p:txBody>
      </p:sp>
      <p:pic>
        <p:nvPicPr>
          <p:cNvPr id="6451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006600"/>
            <a:ext cx="2597150" cy="1271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64517" name="Straight Arrow Connector 4"/>
          <p:cNvCxnSpPr>
            <a:cxnSpLocks noChangeShapeType="1"/>
          </p:cNvCxnSpPr>
          <p:nvPr/>
        </p:nvCxnSpPr>
        <p:spPr bwMode="auto">
          <a:xfrm>
            <a:off x="3352800" y="1168400"/>
            <a:ext cx="3733800" cy="838200"/>
          </a:xfrm>
          <a:prstGeom prst="straightConnector1">
            <a:avLst/>
          </a:prstGeom>
          <a:noFill/>
          <a:ln w="127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4518" name="Straight Arrow Connector 7"/>
          <p:cNvCxnSpPr>
            <a:cxnSpLocks noChangeShapeType="1"/>
          </p:cNvCxnSpPr>
          <p:nvPr/>
        </p:nvCxnSpPr>
        <p:spPr bwMode="auto">
          <a:xfrm>
            <a:off x="5257800" y="2667000"/>
            <a:ext cx="887413" cy="177800"/>
          </a:xfrm>
          <a:prstGeom prst="straightConnector1">
            <a:avLst/>
          </a:prstGeom>
          <a:noFill/>
          <a:ln w="12700" algn="ctr">
            <a:solidFill>
              <a:srgbClr val="FF0000"/>
            </a:solidFill>
            <a:round/>
            <a:headEnd/>
            <a:tailEnd type="triangle" w="med" len="med"/>
          </a:ln>
          <a:extLst>
            <a:ext uri="{909E8E84-426E-40DD-AFC4-6F175D3DCCD1}">
              <a14:hiddenFill xmlns:a14="http://schemas.microsoft.com/office/drawing/2010/main">
                <a:noFill/>
              </a14:hiddenFill>
            </a:ext>
          </a:extLst>
        </p:spPr>
      </p:cxnSp>
      <p:grpSp>
        <p:nvGrpSpPr>
          <p:cNvPr id="64519" name="Group 5"/>
          <p:cNvGrpSpPr>
            <a:grpSpLocks/>
          </p:cNvGrpSpPr>
          <p:nvPr/>
        </p:nvGrpSpPr>
        <p:grpSpPr bwMode="auto">
          <a:xfrm>
            <a:off x="4800600" y="3657600"/>
            <a:ext cx="3886200" cy="1946275"/>
            <a:chOff x="4800600" y="3657600"/>
            <a:chExt cx="3886200" cy="1946672"/>
          </a:xfrm>
        </p:grpSpPr>
        <p:sp>
          <p:nvSpPr>
            <p:cNvPr id="64521" name="TextBox 4"/>
            <p:cNvSpPr txBox="1">
              <a:spLocks noChangeArrowheads="1"/>
            </p:cNvSpPr>
            <p:nvPr/>
          </p:nvSpPr>
          <p:spPr bwMode="auto">
            <a:xfrm>
              <a:off x="4800600" y="3657600"/>
              <a:ext cx="3886200" cy="400110"/>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gn="ctr">
                <a:spcBef>
                  <a:spcPct val="0"/>
                </a:spcBef>
                <a:buFontTx/>
                <a:buNone/>
              </a:pPr>
              <a:r>
                <a:rPr lang="en-US" altLang="en-US" sz="2000">
                  <a:solidFill>
                    <a:schemeClr val="tx1"/>
                  </a:solidFill>
                  <a:latin typeface="Tahoma" panose="020B0604030504040204" pitchFamily="34" charset="0"/>
                  <a:cs typeface="Tahoma" panose="020B0604030504040204" pitchFamily="34" charset="0"/>
                </a:rPr>
                <a:t>SalesEmployee</a:t>
              </a:r>
              <a:endParaRPr lang="en-US" altLang="en-US" sz="2400">
                <a:solidFill>
                  <a:schemeClr val="tx1"/>
                </a:solidFill>
                <a:latin typeface="Tahoma" panose="020B0604030504040204" pitchFamily="34" charset="0"/>
                <a:cs typeface="Tahoma" panose="020B0604030504040204" pitchFamily="34" charset="0"/>
              </a:endParaRPr>
            </a:p>
          </p:txBody>
        </p:sp>
        <p:sp>
          <p:nvSpPr>
            <p:cNvPr id="64522" name="TextBox 10"/>
            <p:cNvSpPr txBox="1">
              <a:spLocks noChangeArrowheads="1"/>
            </p:cNvSpPr>
            <p:nvPr/>
          </p:nvSpPr>
          <p:spPr bwMode="auto">
            <a:xfrm>
              <a:off x="4800600" y="4038600"/>
              <a:ext cx="3886200" cy="1200329"/>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1800">
                  <a:solidFill>
                    <a:schemeClr val="tx1"/>
                  </a:solidFill>
                  <a:latin typeface="Tahoma" panose="020B0604030504040204" pitchFamily="34" charset="0"/>
                  <a:cs typeface="Tahoma" panose="020B0604030504040204" pitchFamily="34" charset="0"/>
                </a:rPr>
                <a:t>-id: int</a:t>
              </a:r>
            </a:p>
            <a:p>
              <a:pPr>
                <a:spcBef>
                  <a:spcPct val="0"/>
                </a:spcBef>
                <a:buFontTx/>
                <a:buNone/>
              </a:pPr>
              <a:r>
                <a:rPr lang="en-US" altLang="en-US" sz="1800">
                  <a:solidFill>
                    <a:schemeClr val="tx1"/>
                  </a:solidFill>
                  <a:latin typeface="Tahoma" panose="020B0604030504040204" pitchFamily="34" charset="0"/>
                  <a:cs typeface="Tahoma" panose="020B0604030504040204" pitchFamily="34" charset="0"/>
                </a:rPr>
                <a:t>-name: string</a:t>
              </a:r>
            </a:p>
            <a:p>
              <a:pPr>
                <a:spcBef>
                  <a:spcPct val="0"/>
                </a:spcBef>
                <a:buFontTx/>
                <a:buNone/>
              </a:pPr>
              <a:r>
                <a:rPr lang="en-US" altLang="en-US" sz="1800">
                  <a:solidFill>
                    <a:schemeClr val="tx1"/>
                  </a:solidFill>
                  <a:latin typeface="Tahoma" panose="020B0604030504040204" pitchFamily="34" charset="0"/>
                  <a:cs typeface="Tahoma" panose="020B0604030504040204" pitchFamily="34" charset="0"/>
                </a:rPr>
                <a:t>-basicSalary: int</a:t>
              </a:r>
            </a:p>
            <a:p>
              <a:pPr>
                <a:spcBef>
                  <a:spcPct val="0"/>
                </a:spcBef>
                <a:buFontTx/>
                <a:buNone/>
              </a:pPr>
              <a:r>
                <a:rPr lang="en-US" altLang="en-US" sz="1800">
                  <a:solidFill>
                    <a:schemeClr val="tx1"/>
                  </a:solidFill>
                  <a:latin typeface="Tahoma" panose="020B0604030504040204" pitchFamily="34" charset="0"/>
                  <a:cs typeface="Tahoma" panose="020B0604030504040204" pitchFamily="34" charset="0"/>
                </a:rPr>
                <a:t>-sales: int</a:t>
              </a:r>
            </a:p>
          </p:txBody>
        </p:sp>
        <p:sp>
          <p:nvSpPr>
            <p:cNvPr id="64523" name="TextBox 11"/>
            <p:cNvSpPr txBox="1">
              <a:spLocks noChangeArrowheads="1"/>
            </p:cNvSpPr>
            <p:nvPr/>
          </p:nvSpPr>
          <p:spPr bwMode="auto">
            <a:xfrm>
              <a:off x="4800600" y="5234940"/>
              <a:ext cx="3886200" cy="369332"/>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1800">
                  <a:solidFill>
                    <a:schemeClr val="tx1"/>
                  </a:solidFill>
                  <a:latin typeface="Tahoma" panose="020B0604030504040204" pitchFamily="34" charset="0"/>
                  <a:cs typeface="Tahoma" panose="020B0604030504040204" pitchFamily="34" charset="0"/>
                </a:rPr>
                <a:t>+SalesEmployee(int, string, int, int)</a:t>
              </a:r>
              <a:endParaRPr lang="en-US" altLang="en-US" sz="2000">
                <a:solidFill>
                  <a:schemeClr val="tx1"/>
                </a:solidFill>
                <a:latin typeface="Tahoma" panose="020B0604030504040204" pitchFamily="34" charset="0"/>
                <a:cs typeface="Tahoma" panose="020B0604030504040204" pitchFamily="34" charset="0"/>
              </a:endParaRPr>
            </a:p>
          </p:txBody>
        </p:sp>
      </p:gr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61400" y="1905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2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3309938"/>
            <a:ext cx="2881312"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3"/>
          <p:cNvSpPr>
            <a:spLocks noChangeArrowheads="1"/>
          </p:cNvSpPr>
          <p:nvPr/>
        </p:nvSpPr>
        <p:spPr bwMode="auto">
          <a:xfrm>
            <a:off x="152400" y="1284288"/>
            <a:ext cx="5867400" cy="4581525"/>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endParaRPr lang="en-US" altLang="en-US" sz="1400">
              <a:solidFill>
                <a:schemeClr val="tx1"/>
              </a:solidFill>
              <a:latin typeface="Segoe UI" panose="020B0502040204020203" pitchFamily="34" charset="0"/>
              <a:cs typeface="Segoe UI" panose="020B0502040204020203" pitchFamily="34" charset="0"/>
            </a:endParaRP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List&lt;SalesEmployee&gt; employeeList = new List&lt;SalesEmployee&gt;();</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SalesEmployee e1 = new SalesEmployee(105, "Wendy", 1000, 50000);</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employeeList.Add(e1);</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SalesEmployee e2 = new SalesEmployee(101, "Annie", 1000, 70000);</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employeeList.Add(e2);</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SalesEmployee e3 = new SalesEmployee(103, "Brian", 1000, 20000);</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employeeList.Add(e3);</a:t>
            </a:r>
          </a:p>
          <a:p>
            <a:pPr>
              <a:spcBef>
                <a:spcPts val="300"/>
              </a:spcBef>
              <a:buClr>
                <a:schemeClr val="tx2"/>
              </a:buClr>
              <a:buFont typeface="Wingdings" panose="05000000000000000000" pitchFamily="2" charset="2"/>
              <a:buNone/>
            </a:pPr>
            <a:endParaRPr kumimoji="1" lang="en-SG" altLang="en-US" sz="1400">
              <a:solidFill>
                <a:schemeClr val="tx1"/>
              </a:solidFill>
              <a:latin typeface="Segoe UI" panose="020B0502040204020203" pitchFamily="34" charset="0"/>
              <a:cs typeface="Segoe UI" panose="020B0502040204020203" pitchFamily="34" charset="0"/>
            </a:endParaRPr>
          </a:p>
          <a:p>
            <a:pPr>
              <a:spcBef>
                <a:spcPts val="300"/>
              </a:spcBef>
              <a:buClr>
                <a:schemeClr val="tx2"/>
              </a:buClr>
              <a:buFont typeface="Wingdings" panose="05000000000000000000" pitchFamily="2" charset="2"/>
              <a:buNone/>
            </a:pPr>
            <a:r>
              <a:rPr kumimoji="1" lang="en-SG" altLang="en-US" sz="1400">
                <a:solidFill>
                  <a:srgbClr val="FF0000"/>
                </a:solidFill>
                <a:latin typeface="Segoe UI" panose="020B0502040204020203" pitchFamily="34" charset="0"/>
                <a:cs typeface="Segoe UI" panose="020B0502040204020203" pitchFamily="34" charset="0"/>
              </a:rPr>
              <a:t>employeeList.Sort();   </a:t>
            </a:r>
            <a:r>
              <a:rPr kumimoji="1" lang="en-SG" altLang="en-US" sz="1400">
                <a:solidFill>
                  <a:srgbClr val="009999"/>
                </a:solidFill>
                <a:latin typeface="Segoe UI" panose="020B0502040204020203" pitchFamily="34" charset="0"/>
                <a:cs typeface="Segoe UI" panose="020B0502040204020203" pitchFamily="34" charset="0"/>
              </a:rPr>
              <a:t>// sort the sales employees (objects) by Id </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    </a:t>
            </a:r>
          </a:p>
          <a:p>
            <a:pPr>
              <a:spcBef>
                <a:spcPts val="300"/>
              </a:spcBef>
              <a:buClr>
                <a:schemeClr val="tx2"/>
              </a:buClr>
              <a:buFont typeface="Wingdings" panose="05000000000000000000" pitchFamily="2" charset="2"/>
              <a:buNone/>
            </a:pPr>
            <a:r>
              <a:rPr kumimoji="1" lang="en-SG" altLang="en-US" sz="1400">
                <a:solidFill>
                  <a:srgbClr val="009999"/>
                </a:solidFill>
                <a:latin typeface="Segoe UI" panose="020B0502040204020203" pitchFamily="34" charset="0"/>
                <a:cs typeface="Segoe UI" panose="020B0502040204020203" pitchFamily="34" charset="0"/>
              </a:rPr>
              <a:t>// print the sales employees (in sorted order by id)</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foreach (SalesEmployee e in employeeList)</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           Console.WriteLine(e.Id + "\t" + e.Name +  </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                                                    "\t" + e.BasicSalary + </a:t>
            </a:r>
          </a:p>
          <a:p>
            <a:pPr>
              <a:spcBef>
                <a:spcPts val="300"/>
              </a:spcBef>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                                                    "\t" + e.Sales );</a:t>
            </a:r>
          </a:p>
          <a:p>
            <a:pPr>
              <a:spcBef>
                <a:spcPts val="300"/>
              </a:spcBef>
              <a:buClr>
                <a:schemeClr val="tx2"/>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a:t>
            </a:r>
          </a:p>
        </p:txBody>
      </p:sp>
      <p:sp>
        <p:nvSpPr>
          <p:cNvPr id="66564" name="Title 1"/>
          <p:cNvSpPr>
            <a:spLocks noGrp="1" noChangeArrowheads="1"/>
          </p:cNvSpPr>
          <p:nvPr>
            <p:ph type="title"/>
          </p:nvPr>
        </p:nvSpPr>
        <p:spPr/>
        <p:txBody>
          <a:bodyPr/>
          <a:lstStyle/>
          <a:p>
            <a:r>
              <a:rPr lang="en-US" altLang="en-US"/>
              <a:t>Example 1 – Using </a:t>
            </a:r>
            <a:r>
              <a:rPr lang="en-US" altLang="en-US">
                <a:latin typeface="Courier New" panose="02070309020205020404" pitchFamily="49" charset="0"/>
                <a:cs typeface="Courier New" panose="02070309020205020404" pitchFamily="49" charset="0"/>
              </a:rPr>
              <a:t>IComparable</a:t>
            </a:r>
            <a:r>
              <a:rPr lang="en-US" altLang="en-US"/>
              <a:t> Interface</a:t>
            </a:r>
          </a:p>
        </p:txBody>
      </p:sp>
      <p:sp>
        <p:nvSpPr>
          <p:cNvPr id="66565" name="TextBox 4"/>
          <p:cNvSpPr txBox="1">
            <a:spLocks noChangeArrowheads="1"/>
          </p:cNvSpPr>
          <p:nvPr/>
        </p:nvSpPr>
        <p:spPr bwMode="auto">
          <a:xfrm>
            <a:off x="6030913" y="2263775"/>
            <a:ext cx="2833687" cy="1077913"/>
          </a:xfrm>
          <a:prstGeom prst="rect">
            <a:avLst/>
          </a:prstGeom>
          <a:solidFill>
            <a:srgbClr val="CCFFFF"/>
          </a:solidFill>
          <a:ln w="9525">
            <a:solidFill>
              <a:srgbClr val="0000FF"/>
            </a:solidFill>
            <a:miter lim="800000"/>
            <a:headEnd/>
            <a:tailEnd/>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1600" b="1">
                <a:solidFill>
                  <a:schemeClr val="tx1"/>
                </a:solidFill>
                <a:latin typeface="Arial Narrow" panose="020B0606020202030204" pitchFamily="34" charset="0"/>
              </a:rPr>
              <a:t>Sort method enable you to sort with the default comparer for the object type in the list, or specify a custom sort method.</a:t>
            </a:r>
          </a:p>
        </p:txBody>
      </p:sp>
      <p:sp>
        <p:nvSpPr>
          <p:cNvPr id="66566" name="TextBox 1"/>
          <p:cNvSpPr txBox="1">
            <a:spLocks noChangeArrowheads="1"/>
          </p:cNvSpPr>
          <p:nvPr/>
        </p:nvSpPr>
        <p:spPr bwMode="auto">
          <a:xfrm>
            <a:off x="152400" y="838200"/>
            <a:ext cx="2819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400">
                <a:solidFill>
                  <a:srgbClr val="660033"/>
                </a:solidFill>
              </a:rPr>
              <a:t>In Program.cs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1302" y="24113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6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B0AD2C-2C49-4E05-A308-302E3354793C}"/>
              </a:ext>
            </a:extLst>
          </p:cNvPr>
          <p:cNvSpPr txBox="1"/>
          <p:nvPr/>
        </p:nvSpPr>
        <p:spPr>
          <a:xfrm>
            <a:off x="1066800" y="2590800"/>
            <a:ext cx="6858000" cy="1730375"/>
          </a:xfrm>
          <a:prstGeom prst="rect">
            <a:avLst/>
          </a:prstGeom>
          <a:noFill/>
        </p:spPr>
        <p:txBody>
          <a:bodyPr>
            <a:spAutoFit/>
          </a:bodyPr>
          <a:lstStyle/>
          <a:p>
            <a:pPr algn="ctr" eaLnBrk="1" hangingPunct="1">
              <a:spcBef>
                <a:spcPct val="20000"/>
              </a:spcBef>
              <a:defRPr/>
            </a:pPr>
            <a:r>
              <a:rPr lang="en-US" sz="3600" b="1" dirty="0">
                <a:solidFill>
                  <a:srgbClr val="0033CC"/>
                </a:solidFill>
                <a:effectLst>
                  <a:outerShdw blurRad="38100" dist="38100" dir="2700000" algn="tl">
                    <a:srgbClr val="C0C0C0"/>
                  </a:outerShdw>
                </a:effectLst>
              </a:rPr>
              <a:t>Example 2</a:t>
            </a:r>
          </a:p>
          <a:p>
            <a:pPr algn="ctr" eaLnBrk="1" hangingPunct="1">
              <a:spcBef>
                <a:spcPct val="20000"/>
              </a:spcBef>
              <a:defRPr/>
            </a:pPr>
            <a:r>
              <a:rPr lang="en-US" sz="3200" b="1" dirty="0">
                <a:solidFill>
                  <a:srgbClr val="0033CC"/>
                </a:solidFill>
                <a:effectLst>
                  <a:outerShdw blurRad="38100" dist="38100" dir="2700000" algn="tl">
                    <a:srgbClr val="C0C0C0"/>
                  </a:outerShdw>
                </a:effectLst>
              </a:rPr>
              <a:t>Using </a:t>
            </a:r>
            <a:r>
              <a:rPr lang="en-US" sz="3200" b="1" dirty="0" err="1">
                <a:solidFill>
                  <a:srgbClr val="0033CC"/>
                </a:solidFill>
                <a:effectLst>
                  <a:outerShdw blurRad="38100" dist="38100" dir="2700000" algn="tl">
                    <a:srgbClr val="C0C0C0"/>
                  </a:outerShdw>
                </a:effectLst>
              </a:rPr>
              <a:t>IComparable</a:t>
            </a:r>
            <a:r>
              <a:rPr lang="en-US" sz="3200" b="1" dirty="0">
                <a:solidFill>
                  <a:srgbClr val="0033CC"/>
                </a:solidFill>
                <a:effectLst>
                  <a:outerShdw blurRad="38100" dist="38100" dir="2700000" algn="tl">
                    <a:srgbClr val="C0C0C0"/>
                  </a:outerShdw>
                </a:effectLst>
              </a:rPr>
              <a:t> &amp; </a:t>
            </a:r>
            <a:r>
              <a:rPr lang="en-US" sz="3200" b="1" dirty="0" err="1">
                <a:solidFill>
                  <a:srgbClr val="0033CC"/>
                </a:solidFill>
                <a:effectLst>
                  <a:outerShdw blurRad="38100" dist="38100" dir="2700000" algn="tl">
                    <a:srgbClr val="C0C0C0"/>
                  </a:outerShdw>
                </a:effectLst>
              </a:rPr>
              <a:t>IEquatable</a:t>
            </a:r>
            <a:r>
              <a:rPr lang="en-US" sz="3200" b="1" dirty="0">
                <a:solidFill>
                  <a:srgbClr val="0033CC"/>
                </a:solidFill>
                <a:effectLst>
                  <a:outerShdw blurRad="38100" dist="38100" dir="2700000" algn="tl">
                    <a:srgbClr val="C0C0C0"/>
                  </a:outerShdw>
                </a:effectLst>
              </a:rPr>
              <a:t> Interfaces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ChangeArrowheads="1"/>
          </p:cNvSpPr>
          <p:nvPr/>
        </p:nvSpPr>
        <p:spPr bwMode="auto">
          <a:xfrm>
            <a:off x="266700" y="914400"/>
            <a:ext cx="5676900" cy="4305300"/>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r>
              <a:rPr kumimoji="1" lang="en-SG" altLang="en-US" sz="1600" dirty="0">
                <a:solidFill>
                  <a:schemeClr val="tx1"/>
                </a:solidFill>
                <a:latin typeface="Segoe UI" panose="020B0502040204020203" pitchFamily="34" charset="0"/>
                <a:cs typeface="Segoe UI" panose="020B0502040204020203" pitchFamily="34" charset="0"/>
              </a:rPr>
              <a:t>class Contact </a:t>
            </a:r>
            <a:r>
              <a:rPr kumimoji="1" lang="en-SG" altLang="en-US" sz="1600" dirty="0">
                <a:solidFill>
                  <a:srgbClr val="FF0000"/>
                </a:solidFill>
                <a:latin typeface="Segoe UI" panose="020B0502040204020203" pitchFamily="34" charset="0"/>
                <a:cs typeface="Segoe UI" panose="020B0502040204020203" pitchFamily="34" charset="0"/>
              </a:rPr>
              <a:t>: </a:t>
            </a:r>
            <a:r>
              <a:rPr kumimoji="1" lang="en-SG" altLang="en-US" sz="1600" dirty="0" err="1">
                <a:solidFill>
                  <a:srgbClr val="0000FF"/>
                </a:solidFill>
                <a:latin typeface="Segoe UI" panose="020B0502040204020203" pitchFamily="34" charset="0"/>
                <a:cs typeface="Segoe UI" panose="020B0502040204020203" pitchFamily="34" charset="0"/>
              </a:rPr>
              <a:t>IComparable</a:t>
            </a:r>
            <a:r>
              <a:rPr kumimoji="1" lang="en-SG" altLang="en-US" sz="1600" dirty="0">
                <a:solidFill>
                  <a:srgbClr val="0000FF"/>
                </a:solidFill>
                <a:latin typeface="Segoe UI" panose="020B0502040204020203" pitchFamily="34" charset="0"/>
                <a:cs typeface="Segoe UI" panose="020B0502040204020203" pitchFamily="34" charset="0"/>
              </a:rPr>
              <a:t>&lt;Contact&gt;, </a:t>
            </a:r>
            <a:r>
              <a:rPr kumimoji="1" lang="en-SG" altLang="en-US" sz="1600" dirty="0" err="1">
                <a:solidFill>
                  <a:srgbClr val="0000FF"/>
                </a:solidFill>
                <a:latin typeface="Segoe UI" panose="020B0502040204020203" pitchFamily="34" charset="0"/>
                <a:cs typeface="Segoe UI" panose="020B0502040204020203" pitchFamily="34" charset="0"/>
              </a:rPr>
              <a:t>IEquatable</a:t>
            </a:r>
            <a:r>
              <a:rPr kumimoji="1" lang="en-SG" altLang="en-US" sz="1600" dirty="0">
                <a:solidFill>
                  <a:srgbClr val="0000FF"/>
                </a:solidFill>
                <a:latin typeface="Segoe UI" panose="020B0502040204020203" pitchFamily="34" charset="0"/>
                <a:cs typeface="Segoe UI" panose="020B0502040204020203" pitchFamily="34" charset="0"/>
              </a:rPr>
              <a:t>&lt;Contact&gt;</a:t>
            </a:r>
            <a:endParaRPr lang="en-US" altLang="en-US" sz="1600" dirty="0">
              <a:solidFill>
                <a:srgbClr val="0000FF"/>
              </a:solidFill>
              <a:latin typeface="Segoe UI" panose="020B0502040204020203" pitchFamily="34" charset="0"/>
              <a:cs typeface="Segoe UI" panose="020B0502040204020203" pitchFamily="34" charset="0"/>
            </a:endParaRPr>
          </a:p>
          <a:p>
            <a:pPr>
              <a:lnSpc>
                <a:spcPct val="80000"/>
              </a:lnSpc>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a:t>
            </a:r>
          </a:p>
          <a:p>
            <a:pPr>
              <a:lnSpc>
                <a:spcPct val="80000"/>
              </a:lnSpc>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   public string Name { get; set; }</a:t>
            </a:r>
          </a:p>
          <a:p>
            <a:pPr>
              <a:lnSpc>
                <a:spcPct val="80000"/>
              </a:lnSpc>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   public string Tel { get; set; }</a:t>
            </a:r>
          </a:p>
          <a:p>
            <a:pPr>
              <a:lnSpc>
                <a:spcPct val="80000"/>
              </a:lnSpc>
              <a:buClr>
                <a:schemeClr val="bg1"/>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  </a:t>
            </a:r>
          </a:p>
          <a:p>
            <a:pPr>
              <a:buClr>
                <a:schemeClr val="tx2"/>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   </a:t>
            </a:r>
            <a:r>
              <a:rPr lang="en-US" altLang="en-US" sz="1600" dirty="0">
                <a:solidFill>
                  <a:srgbClr val="009999"/>
                </a:solidFill>
                <a:latin typeface="Segoe UI" panose="020B0502040204020203" pitchFamily="34" charset="0"/>
                <a:cs typeface="Segoe UI" panose="020B0502040204020203" pitchFamily="34" charset="0"/>
              </a:rPr>
              <a:t>// implement the methods (in the interfaces) </a:t>
            </a:r>
          </a:p>
          <a:p>
            <a:pPr>
              <a:buClr>
                <a:schemeClr val="tx2"/>
              </a:buClr>
              <a:buFont typeface="Wingdings" panose="05000000000000000000" pitchFamily="2" charset="2"/>
              <a:buNone/>
            </a:pPr>
            <a:r>
              <a:rPr lang="en-US" altLang="en-US" sz="1600" dirty="0">
                <a:solidFill>
                  <a:srgbClr val="FF0000"/>
                </a:solidFill>
                <a:latin typeface="Segoe UI" panose="020B0502040204020203" pitchFamily="34" charset="0"/>
                <a:cs typeface="Segoe UI" panose="020B0502040204020203" pitchFamily="34" charset="0"/>
              </a:rPr>
              <a:t>   </a:t>
            </a:r>
            <a:r>
              <a:rPr kumimoji="1" lang="en-SG" altLang="en-US" sz="1600" dirty="0">
                <a:solidFill>
                  <a:srgbClr val="FF0000"/>
                </a:solidFill>
                <a:latin typeface="Segoe UI" panose="020B0502040204020203" pitchFamily="34" charset="0"/>
                <a:cs typeface="Segoe UI" panose="020B0502040204020203" pitchFamily="34" charset="0"/>
              </a:rPr>
              <a:t>public </a:t>
            </a:r>
            <a:r>
              <a:rPr kumimoji="1" lang="en-SG" altLang="en-US" sz="1600" dirty="0" err="1">
                <a:solidFill>
                  <a:srgbClr val="FF0000"/>
                </a:solidFill>
                <a:latin typeface="Segoe UI" panose="020B0502040204020203" pitchFamily="34" charset="0"/>
                <a:cs typeface="Segoe UI" panose="020B0502040204020203" pitchFamily="34" charset="0"/>
              </a:rPr>
              <a:t>int</a:t>
            </a:r>
            <a:r>
              <a:rPr kumimoji="1" lang="en-SG" altLang="en-US" sz="1600" dirty="0">
                <a:solidFill>
                  <a:srgbClr val="FF0000"/>
                </a:solidFill>
                <a:latin typeface="Segoe UI" panose="020B0502040204020203" pitchFamily="34" charset="0"/>
                <a:cs typeface="Segoe UI" panose="020B0502040204020203" pitchFamily="34" charset="0"/>
              </a:rPr>
              <a:t> </a:t>
            </a:r>
            <a:r>
              <a:rPr kumimoji="1" lang="en-SG" altLang="en-US" sz="1600" dirty="0" err="1">
                <a:solidFill>
                  <a:srgbClr val="0000FF"/>
                </a:solidFill>
                <a:latin typeface="Segoe UI" panose="020B0502040204020203" pitchFamily="34" charset="0"/>
                <a:cs typeface="Segoe UI" panose="020B0502040204020203" pitchFamily="34" charset="0"/>
              </a:rPr>
              <a:t>CompareTo</a:t>
            </a:r>
            <a:r>
              <a:rPr kumimoji="1" lang="en-SG" altLang="en-US" sz="1600" dirty="0">
                <a:solidFill>
                  <a:srgbClr val="FF0000"/>
                </a:solidFill>
                <a:latin typeface="Segoe UI" panose="020B0502040204020203" pitchFamily="34" charset="0"/>
                <a:cs typeface="Segoe UI" panose="020B0502040204020203" pitchFamily="34" charset="0"/>
              </a:rPr>
              <a:t> (Contact c) </a:t>
            </a:r>
            <a:r>
              <a:rPr kumimoji="1" lang="en-SG" altLang="en-US" sz="1600" dirty="0">
                <a:solidFill>
                  <a:srgbClr val="009999"/>
                </a:solidFill>
                <a:latin typeface="Segoe UI" panose="020B0502040204020203" pitchFamily="34" charset="0"/>
                <a:cs typeface="Segoe UI" panose="020B0502040204020203" pitchFamily="34" charset="0"/>
              </a:rPr>
              <a:t>// sort by Name</a:t>
            </a:r>
            <a:endParaRPr kumimoji="1" lang="en-SG" altLang="en-US" sz="1600" dirty="0">
              <a:solidFill>
                <a:srgbClr val="FF0000"/>
              </a:solidFill>
              <a:latin typeface="Segoe UI" panose="020B0502040204020203" pitchFamily="34" charset="0"/>
              <a:cs typeface="Segoe UI" panose="020B0502040204020203" pitchFamily="34" charset="0"/>
            </a:endParaRPr>
          </a:p>
          <a:p>
            <a:pPr>
              <a:buClr>
                <a:schemeClr val="tx2"/>
              </a:buClr>
              <a:buFont typeface="Wingdings" panose="05000000000000000000" pitchFamily="2" charset="2"/>
              <a:buNone/>
            </a:pPr>
            <a:r>
              <a:rPr kumimoji="1" lang="en-SG" altLang="en-US" sz="1600" dirty="0">
                <a:solidFill>
                  <a:srgbClr val="FF0000"/>
                </a:solidFill>
                <a:latin typeface="Segoe UI" panose="020B0502040204020203" pitchFamily="34" charset="0"/>
                <a:cs typeface="Segoe UI" panose="020B0502040204020203" pitchFamily="34" charset="0"/>
              </a:rPr>
              <a:t>   {</a:t>
            </a:r>
          </a:p>
          <a:p>
            <a:pPr>
              <a:buClr>
                <a:schemeClr val="tx2"/>
              </a:buClr>
              <a:buFont typeface="Wingdings" panose="05000000000000000000" pitchFamily="2" charset="2"/>
              <a:buNone/>
            </a:pPr>
            <a:r>
              <a:rPr kumimoji="1" lang="en-SG" altLang="en-US" sz="1600" dirty="0">
                <a:solidFill>
                  <a:srgbClr val="FF0000"/>
                </a:solidFill>
                <a:latin typeface="Segoe UI" panose="020B0502040204020203" pitchFamily="34" charset="0"/>
                <a:cs typeface="Segoe UI" panose="020B0502040204020203" pitchFamily="34" charset="0"/>
              </a:rPr>
              <a:t>      return </a:t>
            </a:r>
            <a:r>
              <a:rPr kumimoji="1" lang="en-SG" altLang="en-US" sz="1600" dirty="0" err="1">
                <a:solidFill>
                  <a:srgbClr val="FF0000"/>
                </a:solidFill>
                <a:latin typeface="Segoe UI" panose="020B0502040204020203" pitchFamily="34" charset="0"/>
                <a:cs typeface="Segoe UI" panose="020B0502040204020203" pitchFamily="34" charset="0"/>
              </a:rPr>
              <a:t>Name.CompareTo</a:t>
            </a:r>
            <a:r>
              <a:rPr kumimoji="1" lang="en-SG" altLang="en-US" sz="1600" dirty="0">
                <a:solidFill>
                  <a:srgbClr val="FF0000"/>
                </a:solidFill>
                <a:latin typeface="Segoe UI" panose="020B0502040204020203" pitchFamily="34" charset="0"/>
                <a:cs typeface="Segoe UI" panose="020B0502040204020203" pitchFamily="34" charset="0"/>
              </a:rPr>
              <a:t>(</a:t>
            </a:r>
            <a:r>
              <a:rPr kumimoji="1" lang="en-SG" altLang="en-US" sz="1600" dirty="0" err="1">
                <a:solidFill>
                  <a:srgbClr val="FF0000"/>
                </a:solidFill>
                <a:latin typeface="Segoe UI" panose="020B0502040204020203" pitchFamily="34" charset="0"/>
                <a:cs typeface="Segoe UI" panose="020B0502040204020203" pitchFamily="34" charset="0"/>
              </a:rPr>
              <a:t>c.Name</a:t>
            </a:r>
            <a:r>
              <a:rPr kumimoji="1" lang="en-SG" altLang="en-US" sz="1600" dirty="0">
                <a:solidFill>
                  <a:srgbClr val="FF0000"/>
                </a:solidFill>
                <a:latin typeface="Segoe UI" panose="020B0502040204020203" pitchFamily="34" charset="0"/>
                <a:cs typeface="Segoe UI" panose="020B0502040204020203" pitchFamily="34" charset="0"/>
              </a:rPr>
              <a:t>);</a:t>
            </a:r>
          </a:p>
          <a:p>
            <a:pPr>
              <a:spcAft>
                <a:spcPts val="600"/>
              </a:spcAft>
              <a:buClr>
                <a:schemeClr val="tx2"/>
              </a:buClr>
              <a:buFont typeface="Wingdings" panose="05000000000000000000" pitchFamily="2" charset="2"/>
              <a:buNone/>
            </a:pPr>
            <a:r>
              <a:rPr kumimoji="1" lang="en-SG" altLang="en-US" sz="1600" dirty="0">
                <a:solidFill>
                  <a:srgbClr val="FF0000"/>
                </a:solidFill>
                <a:latin typeface="Segoe UI" panose="020B0502040204020203" pitchFamily="34" charset="0"/>
                <a:cs typeface="Segoe UI" panose="020B0502040204020203" pitchFamily="34" charset="0"/>
              </a:rPr>
              <a:t>   }</a:t>
            </a:r>
          </a:p>
          <a:p>
            <a:pPr>
              <a:buClr>
                <a:schemeClr val="tx2"/>
              </a:buClr>
              <a:buFont typeface="Wingdings" panose="05000000000000000000" pitchFamily="2" charset="2"/>
              <a:buNone/>
            </a:pPr>
            <a:r>
              <a:rPr lang="en-US" altLang="en-US" sz="1600" dirty="0">
                <a:solidFill>
                  <a:srgbClr val="FF0000"/>
                </a:solidFill>
                <a:latin typeface="Segoe UI" panose="020B0502040204020203" pitchFamily="34" charset="0"/>
                <a:cs typeface="Segoe UI" panose="020B0502040204020203" pitchFamily="34" charset="0"/>
              </a:rPr>
              <a:t>   </a:t>
            </a:r>
            <a:r>
              <a:rPr kumimoji="1" lang="en-SG" altLang="en-US" sz="1600" dirty="0">
                <a:solidFill>
                  <a:srgbClr val="FF0000"/>
                </a:solidFill>
                <a:latin typeface="Segoe UI" panose="020B0502040204020203" pitchFamily="34" charset="0"/>
                <a:cs typeface="Segoe UI" panose="020B0502040204020203" pitchFamily="34" charset="0"/>
              </a:rPr>
              <a:t>public bool </a:t>
            </a:r>
            <a:r>
              <a:rPr kumimoji="1" lang="en-SG" altLang="en-US" sz="1600" dirty="0">
                <a:solidFill>
                  <a:srgbClr val="0000FF"/>
                </a:solidFill>
                <a:latin typeface="Segoe UI" panose="020B0502040204020203" pitchFamily="34" charset="0"/>
                <a:cs typeface="Segoe UI" panose="020B0502040204020203" pitchFamily="34" charset="0"/>
              </a:rPr>
              <a:t>Equals </a:t>
            </a:r>
            <a:r>
              <a:rPr kumimoji="1" lang="en-SG" altLang="en-US" sz="1600" dirty="0">
                <a:solidFill>
                  <a:srgbClr val="FF0000"/>
                </a:solidFill>
                <a:latin typeface="Segoe UI" panose="020B0502040204020203" pitchFamily="34" charset="0"/>
                <a:cs typeface="Segoe UI" panose="020B0502040204020203" pitchFamily="34" charset="0"/>
              </a:rPr>
              <a:t>(Contact c)</a:t>
            </a:r>
          </a:p>
          <a:p>
            <a:pPr>
              <a:buClr>
                <a:schemeClr val="tx2"/>
              </a:buClr>
              <a:buFont typeface="Wingdings" panose="05000000000000000000" pitchFamily="2" charset="2"/>
              <a:buNone/>
            </a:pPr>
            <a:r>
              <a:rPr kumimoji="1" lang="en-SG" altLang="en-US" sz="1600" dirty="0">
                <a:solidFill>
                  <a:srgbClr val="FF0000"/>
                </a:solidFill>
                <a:latin typeface="Segoe UI" panose="020B0502040204020203" pitchFamily="34" charset="0"/>
                <a:cs typeface="Segoe UI" panose="020B0502040204020203" pitchFamily="34" charset="0"/>
              </a:rPr>
              <a:t>   {</a:t>
            </a:r>
          </a:p>
          <a:p>
            <a:pPr>
              <a:buClr>
                <a:schemeClr val="tx2"/>
              </a:buClr>
              <a:buFont typeface="Wingdings" panose="05000000000000000000" pitchFamily="2" charset="2"/>
              <a:buNone/>
            </a:pPr>
            <a:r>
              <a:rPr kumimoji="1" lang="en-SG" altLang="en-US" sz="1600" dirty="0">
                <a:solidFill>
                  <a:srgbClr val="FF0000"/>
                </a:solidFill>
                <a:latin typeface="Segoe UI" panose="020B0502040204020203" pitchFamily="34" charset="0"/>
                <a:cs typeface="Segoe UI" panose="020B0502040204020203" pitchFamily="34" charset="0"/>
              </a:rPr>
              <a:t>      return (Name == </a:t>
            </a:r>
            <a:r>
              <a:rPr kumimoji="1" lang="en-SG" altLang="en-US" sz="1600" dirty="0" err="1">
                <a:solidFill>
                  <a:srgbClr val="FF0000"/>
                </a:solidFill>
                <a:latin typeface="Segoe UI" panose="020B0502040204020203" pitchFamily="34" charset="0"/>
                <a:cs typeface="Segoe UI" panose="020B0502040204020203" pitchFamily="34" charset="0"/>
              </a:rPr>
              <a:t>c.Name</a:t>
            </a:r>
            <a:r>
              <a:rPr kumimoji="1" lang="en-SG" altLang="en-US" sz="1600" dirty="0">
                <a:solidFill>
                  <a:srgbClr val="FF0000"/>
                </a:solidFill>
                <a:latin typeface="Segoe UI" panose="020B0502040204020203" pitchFamily="34" charset="0"/>
                <a:cs typeface="Segoe UI" panose="020B0502040204020203" pitchFamily="34" charset="0"/>
              </a:rPr>
              <a:t> &amp;&amp; Tel == </a:t>
            </a:r>
            <a:r>
              <a:rPr kumimoji="1" lang="en-SG" altLang="en-US" sz="1600" dirty="0" err="1">
                <a:solidFill>
                  <a:srgbClr val="FF0000"/>
                </a:solidFill>
                <a:latin typeface="Segoe UI" panose="020B0502040204020203" pitchFamily="34" charset="0"/>
                <a:cs typeface="Segoe UI" panose="020B0502040204020203" pitchFamily="34" charset="0"/>
              </a:rPr>
              <a:t>c.Tel</a:t>
            </a:r>
            <a:r>
              <a:rPr kumimoji="1" lang="en-SG" altLang="en-US" sz="1600" dirty="0">
                <a:solidFill>
                  <a:srgbClr val="FF0000"/>
                </a:solidFill>
                <a:latin typeface="Segoe UI" panose="020B0502040204020203" pitchFamily="34" charset="0"/>
                <a:cs typeface="Segoe UI" panose="020B0502040204020203" pitchFamily="34" charset="0"/>
              </a:rPr>
              <a:t>);</a:t>
            </a:r>
          </a:p>
          <a:p>
            <a:pPr>
              <a:buClr>
                <a:schemeClr val="tx2"/>
              </a:buClr>
              <a:buFont typeface="Wingdings" panose="05000000000000000000" pitchFamily="2" charset="2"/>
              <a:buNone/>
            </a:pPr>
            <a:r>
              <a:rPr kumimoji="1" lang="en-SG" altLang="en-US" sz="1600" dirty="0">
                <a:solidFill>
                  <a:srgbClr val="FF0000"/>
                </a:solidFill>
                <a:latin typeface="Segoe UI" panose="020B0502040204020203" pitchFamily="34" charset="0"/>
                <a:cs typeface="Segoe UI" panose="020B0502040204020203" pitchFamily="34" charset="0"/>
              </a:rPr>
              <a:t>   }</a:t>
            </a:r>
          </a:p>
          <a:p>
            <a:pPr>
              <a:buClr>
                <a:schemeClr val="tx2"/>
              </a:buClr>
              <a:buFont typeface="Wingdings" panose="05000000000000000000" pitchFamily="2" charset="2"/>
              <a:buNone/>
            </a:pPr>
            <a:r>
              <a:rPr lang="en-US" altLang="en-US" sz="1600" dirty="0">
                <a:solidFill>
                  <a:schemeClr val="tx1"/>
                </a:solidFill>
                <a:latin typeface="Segoe UI" panose="020B0502040204020203" pitchFamily="34" charset="0"/>
                <a:cs typeface="Segoe UI" panose="020B0502040204020203" pitchFamily="34" charset="0"/>
              </a:rPr>
              <a:t>} </a:t>
            </a:r>
          </a:p>
        </p:txBody>
      </p:sp>
      <p:sp>
        <p:nvSpPr>
          <p:cNvPr id="70659" name="Title 1"/>
          <p:cNvSpPr>
            <a:spLocks noGrp="1" noChangeArrowheads="1"/>
          </p:cNvSpPr>
          <p:nvPr>
            <p:ph type="title"/>
          </p:nvPr>
        </p:nvSpPr>
        <p:spPr/>
        <p:txBody>
          <a:bodyPr/>
          <a:lstStyle/>
          <a:p>
            <a:r>
              <a:rPr lang="en-US" altLang="en-US" sz="2400"/>
              <a:t>Example 2 - Using IComparable, IEquatable Interfaces</a:t>
            </a:r>
          </a:p>
        </p:txBody>
      </p:sp>
      <p:pic>
        <p:nvPicPr>
          <p:cNvPr id="70660"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65850" y="1295400"/>
            <a:ext cx="2597150" cy="1271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0661"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743200"/>
            <a:ext cx="2597150" cy="1319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0662" name="Straight Arrow Connector 5"/>
          <p:cNvCxnSpPr>
            <a:cxnSpLocks noChangeShapeType="1"/>
          </p:cNvCxnSpPr>
          <p:nvPr/>
        </p:nvCxnSpPr>
        <p:spPr bwMode="auto">
          <a:xfrm>
            <a:off x="2057400" y="2081213"/>
            <a:ext cx="4267200" cy="0"/>
          </a:xfrm>
          <a:prstGeom prst="straightConnector1">
            <a:avLst/>
          </a:prstGeom>
          <a:noFill/>
          <a:ln w="127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0663" name="Straight Arrow Connector 7"/>
          <p:cNvCxnSpPr>
            <a:cxnSpLocks noChangeShapeType="1"/>
          </p:cNvCxnSpPr>
          <p:nvPr/>
        </p:nvCxnSpPr>
        <p:spPr bwMode="auto">
          <a:xfrm>
            <a:off x="2057400" y="3579813"/>
            <a:ext cx="4267200" cy="0"/>
          </a:xfrm>
          <a:prstGeom prst="straightConnector1">
            <a:avLst/>
          </a:prstGeom>
          <a:noFill/>
          <a:ln w="127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 name="Straight Connector 3">
            <a:extLst>
              <a:ext uri="{FF2B5EF4-FFF2-40B4-BE49-F238E27FC236}">
                <a16:creationId xmlns:a16="http://schemas.microsoft.com/office/drawing/2014/main" id="{B8A72580-D322-43F6-B79D-8B8F84913591}"/>
              </a:ext>
            </a:extLst>
          </p:cNvPr>
          <p:cNvCxnSpPr/>
          <p:nvPr/>
        </p:nvCxnSpPr>
        <p:spPr>
          <a:xfrm>
            <a:off x="2057400" y="2079625"/>
            <a:ext cx="0" cy="4127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2B5270-7974-46C6-BA37-FE7559726DFD}"/>
              </a:ext>
            </a:extLst>
          </p:cNvPr>
          <p:cNvCxnSpPr/>
          <p:nvPr/>
        </p:nvCxnSpPr>
        <p:spPr>
          <a:xfrm>
            <a:off x="2057400" y="3579813"/>
            <a:ext cx="0" cy="165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59800" y="2794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1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noChangeArrowheads="1"/>
          </p:cNvSpPr>
          <p:nvPr>
            <p:ph type="title"/>
          </p:nvPr>
        </p:nvSpPr>
        <p:spPr/>
        <p:txBody>
          <a:bodyPr/>
          <a:lstStyle/>
          <a:p>
            <a:r>
              <a:rPr lang="en-US" altLang="en-US" sz="2400"/>
              <a:t>Example 2 - Using IComparable, IEquatable Interfaces</a:t>
            </a:r>
          </a:p>
        </p:txBody>
      </p:sp>
      <p:pic>
        <p:nvPicPr>
          <p:cNvPr id="72707"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1981200"/>
            <a:ext cx="22383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259B3E5E-2905-48CE-9B69-AAB1A746124E}"/>
              </a:ext>
            </a:extLst>
          </p:cNvPr>
          <p:cNvSpPr>
            <a:spLocks noChangeArrowheads="1"/>
          </p:cNvSpPr>
          <p:nvPr/>
        </p:nvSpPr>
        <p:spPr bwMode="auto">
          <a:xfrm>
            <a:off x="228600" y="1524000"/>
            <a:ext cx="5181600" cy="3997325"/>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lr>
                <a:schemeClr val="tx2"/>
              </a:buClr>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lnSpc>
                <a:spcPct val="80000"/>
              </a:lnSpc>
              <a:buClr>
                <a:schemeClr val="bg1"/>
              </a:buClr>
              <a:buFont typeface="Wingdings" panose="05000000000000000000" pitchFamily="2" charset="2"/>
              <a:buNone/>
              <a:defRPr/>
            </a:pPr>
            <a:endParaRPr lang="en-SG" sz="1400" b="0" dirty="0">
              <a:latin typeface="Segoe UI" panose="020B0502040204020203" pitchFamily="34" charset="0"/>
              <a:cs typeface="Segoe UI" panose="020B0502040204020203" pitchFamily="34" charset="0"/>
            </a:endParaRPr>
          </a:p>
          <a:p>
            <a:pPr>
              <a:spcBef>
                <a:spcPts val="300"/>
              </a:spcBef>
              <a:buClr>
                <a:schemeClr val="bg1"/>
              </a:buClr>
              <a:buFont typeface="Wingdings" panose="05000000000000000000" pitchFamily="2" charset="2"/>
              <a:buNone/>
              <a:tabLst>
                <a:tab pos="228600" algn="l"/>
              </a:tabLst>
              <a:defRPr/>
            </a:pPr>
            <a:r>
              <a:rPr lang="en-SG" sz="1400" b="0" dirty="0">
                <a:latin typeface="Segoe UI" panose="020B0502040204020203" pitchFamily="34" charset="0"/>
                <a:cs typeface="Segoe UI" panose="020B0502040204020203" pitchFamily="34" charset="0"/>
              </a:rPr>
              <a:t>	List&lt;Contact&gt; </a:t>
            </a:r>
            <a:r>
              <a:rPr lang="en-SG" sz="1400" b="0" dirty="0" err="1">
                <a:latin typeface="Segoe UI" panose="020B0502040204020203" pitchFamily="34" charset="0"/>
                <a:cs typeface="Segoe UI" panose="020B0502040204020203" pitchFamily="34" charset="0"/>
              </a:rPr>
              <a:t>contactList</a:t>
            </a:r>
            <a:r>
              <a:rPr lang="en-SG" sz="1400" b="0" dirty="0">
                <a:latin typeface="Segoe UI" panose="020B0502040204020203" pitchFamily="34" charset="0"/>
                <a:cs typeface="Segoe UI" panose="020B0502040204020203" pitchFamily="34" charset="0"/>
              </a:rPr>
              <a:t> = new List&lt;Contact&gt;();</a:t>
            </a:r>
          </a:p>
          <a:p>
            <a:pPr marL="0" indent="0">
              <a:spcBef>
                <a:spcPts val="300"/>
              </a:spcBef>
              <a:buFont typeface="Wingdings" panose="05000000000000000000" pitchFamily="2" charset="2"/>
              <a:buNone/>
              <a:tabLst>
                <a:tab pos="228600" algn="l"/>
              </a:tabLst>
              <a:defRPr/>
            </a:pPr>
            <a:r>
              <a:rPr lang="en-SG" sz="1400" b="0" dirty="0">
                <a:latin typeface="Segoe UI" panose="020B0502040204020203" pitchFamily="34" charset="0"/>
                <a:cs typeface="Segoe UI" panose="020B0502040204020203" pitchFamily="34" charset="0"/>
              </a:rPr>
              <a:t>	Contact c1 = new Contact("Benny", "11111111");</a:t>
            </a:r>
          </a:p>
          <a:p>
            <a:pPr marL="0" indent="0">
              <a:spcBef>
                <a:spcPts val="300"/>
              </a:spcBef>
              <a:buFont typeface="Wingdings" panose="05000000000000000000" pitchFamily="2" charset="2"/>
              <a:buNone/>
              <a:tabLst>
                <a:tab pos="228600" algn="l"/>
              </a:tabLst>
              <a:defRPr/>
            </a:pPr>
            <a:r>
              <a:rPr lang="en-SG" sz="1400" b="0" dirty="0">
                <a:latin typeface="Segoe UI" panose="020B0502040204020203" pitchFamily="34" charset="0"/>
                <a:cs typeface="Segoe UI" panose="020B0502040204020203" pitchFamily="34" charset="0"/>
              </a:rPr>
              <a:t>	</a:t>
            </a:r>
            <a:r>
              <a:rPr lang="en-SG" sz="1400" b="0" dirty="0" err="1">
                <a:latin typeface="Segoe UI" panose="020B0502040204020203" pitchFamily="34" charset="0"/>
                <a:cs typeface="Segoe UI" panose="020B0502040204020203" pitchFamily="34" charset="0"/>
              </a:rPr>
              <a:t>contactList.Add</a:t>
            </a:r>
            <a:r>
              <a:rPr lang="en-SG" sz="1400" b="0" dirty="0">
                <a:latin typeface="Segoe UI" panose="020B0502040204020203" pitchFamily="34" charset="0"/>
                <a:cs typeface="Segoe UI" panose="020B0502040204020203" pitchFamily="34" charset="0"/>
              </a:rPr>
              <a:t>(c1);</a:t>
            </a:r>
          </a:p>
          <a:p>
            <a:pPr marL="0" indent="0">
              <a:spcBef>
                <a:spcPts val="300"/>
              </a:spcBef>
              <a:buFont typeface="Wingdings" panose="05000000000000000000" pitchFamily="2" charset="2"/>
              <a:buNone/>
              <a:tabLst>
                <a:tab pos="228600" algn="l"/>
              </a:tabLst>
              <a:defRPr/>
            </a:pPr>
            <a:r>
              <a:rPr lang="en-SG" sz="1400" b="0" dirty="0">
                <a:latin typeface="Segoe UI" panose="020B0502040204020203" pitchFamily="34" charset="0"/>
                <a:cs typeface="Segoe UI" panose="020B0502040204020203" pitchFamily="34" charset="0"/>
              </a:rPr>
              <a:t>	Contact c2 = new Contact("Wendy", "22222222");</a:t>
            </a:r>
          </a:p>
          <a:p>
            <a:pPr marL="0" indent="0">
              <a:spcBef>
                <a:spcPts val="300"/>
              </a:spcBef>
              <a:buFont typeface="Wingdings" panose="05000000000000000000" pitchFamily="2" charset="2"/>
              <a:buNone/>
              <a:tabLst>
                <a:tab pos="228600" algn="l"/>
              </a:tabLst>
              <a:defRPr/>
            </a:pPr>
            <a:r>
              <a:rPr lang="en-SG" sz="1400" b="0" dirty="0">
                <a:latin typeface="Segoe UI" panose="020B0502040204020203" pitchFamily="34" charset="0"/>
                <a:cs typeface="Segoe UI" panose="020B0502040204020203" pitchFamily="34" charset="0"/>
              </a:rPr>
              <a:t>	</a:t>
            </a:r>
            <a:r>
              <a:rPr lang="en-SG" sz="1400" b="0" dirty="0" err="1">
                <a:latin typeface="Segoe UI" panose="020B0502040204020203" pitchFamily="34" charset="0"/>
                <a:cs typeface="Segoe UI" panose="020B0502040204020203" pitchFamily="34" charset="0"/>
              </a:rPr>
              <a:t>contactList.Add</a:t>
            </a:r>
            <a:r>
              <a:rPr lang="en-SG" sz="1400" b="0" dirty="0">
                <a:latin typeface="Segoe UI" panose="020B0502040204020203" pitchFamily="34" charset="0"/>
                <a:cs typeface="Segoe UI" panose="020B0502040204020203" pitchFamily="34" charset="0"/>
              </a:rPr>
              <a:t>(c2);</a:t>
            </a:r>
          </a:p>
          <a:p>
            <a:pPr marL="0" indent="0">
              <a:spcBef>
                <a:spcPts val="300"/>
              </a:spcBef>
              <a:buFont typeface="Wingdings" panose="05000000000000000000" pitchFamily="2" charset="2"/>
              <a:buNone/>
              <a:tabLst>
                <a:tab pos="228600" algn="l"/>
              </a:tabLst>
              <a:defRPr/>
            </a:pPr>
            <a:r>
              <a:rPr lang="en-SG" sz="1400" b="0" dirty="0">
                <a:latin typeface="Segoe UI" panose="020B0502040204020203" pitchFamily="34" charset="0"/>
                <a:cs typeface="Segoe UI" panose="020B0502040204020203" pitchFamily="34" charset="0"/>
              </a:rPr>
              <a:t>	Contact c3 = new Contact("Annie", "33333333");</a:t>
            </a:r>
          </a:p>
          <a:p>
            <a:pPr marL="0" indent="0">
              <a:spcBef>
                <a:spcPts val="300"/>
              </a:spcBef>
              <a:spcAft>
                <a:spcPts val="600"/>
              </a:spcAft>
              <a:buFont typeface="Wingdings" panose="05000000000000000000" pitchFamily="2" charset="2"/>
              <a:buNone/>
              <a:tabLst>
                <a:tab pos="228600" algn="l"/>
              </a:tabLst>
              <a:defRPr/>
            </a:pPr>
            <a:r>
              <a:rPr lang="en-SG" sz="1400" b="0" dirty="0">
                <a:latin typeface="Segoe UI" panose="020B0502040204020203" pitchFamily="34" charset="0"/>
                <a:cs typeface="Segoe UI" panose="020B0502040204020203" pitchFamily="34" charset="0"/>
              </a:rPr>
              <a:t>	</a:t>
            </a:r>
            <a:r>
              <a:rPr lang="en-SG" sz="1400" b="0" dirty="0" err="1">
                <a:latin typeface="Segoe UI" panose="020B0502040204020203" pitchFamily="34" charset="0"/>
                <a:cs typeface="Segoe UI" panose="020B0502040204020203" pitchFamily="34" charset="0"/>
              </a:rPr>
              <a:t>contactList.Add</a:t>
            </a:r>
            <a:r>
              <a:rPr lang="en-SG" sz="1400" b="0" dirty="0">
                <a:latin typeface="Segoe UI" panose="020B0502040204020203" pitchFamily="34" charset="0"/>
                <a:cs typeface="Segoe UI" panose="020B0502040204020203" pitchFamily="34" charset="0"/>
              </a:rPr>
              <a:t>(c3);</a:t>
            </a:r>
          </a:p>
          <a:p>
            <a:pPr marL="0" indent="0">
              <a:spcBef>
                <a:spcPts val="300"/>
              </a:spcBef>
              <a:buFont typeface="Wingdings" panose="05000000000000000000" pitchFamily="2" charset="2"/>
              <a:buNone/>
              <a:tabLst>
                <a:tab pos="228600" algn="l"/>
              </a:tabLst>
              <a:defRPr/>
            </a:pPr>
            <a:endParaRPr lang="en-SG" sz="1400" b="0" dirty="0">
              <a:latin typeface="Segoe UI" panose="020B0502040204020203" pitchFamily="34" charset="0"/>
              <a:cs typeface="Segoe UI" panose="020B0502040204020203" pitchFamily="34" charset="0"/>
            </a:endParaRPr>
          </a:p>
          <a:p>
            <a:pPr marL="0" indent="0">
              <a:spcBef>
                <a:spcPts val="300"/>
              </a:spcBef>
              <a:buFont typeface="Wingdings" panose="05000000000000000000" pitchFamily="2" charset="2"/>
              <a:buNone/>
              <a:tabLst>
                <a:tab pos="228600" algn="l"/>
              </a:tabLst>
              <a:defRPr/>
            </a:pPr>
            <a:r>
              <a:rPr lang="en-SG" sz="1400" b="0" dirty="0">
                <a:latin typeface="Segoe UI" panose="020B0502040204020203" pitchFamily="34" charset="0"/>
                <a:cs typeface="Segoe UI" panose="020B0502040204020203" pitchFamily="34" charset="0"/>
              </a:rPr>
              <a:t>	</a:t>
            </a:r>
            <a:r>
              <a:rPr lang="en-SG" sz="1400" b="0" dirty="0" err="1">
                <a:solidFill>
                  <a:srgbClr val="FF0000"/>
                </a:solidFill>
                <a:latin typeface="Segoe UI" panose="020B0502040204020203" pitchFamily="34" charset="0"/>
                <a:cs typeface="Segoe UI" panose="020B0502040204020203" pitchFamily="34" charset="0"/>
              </a:rPr>
              <a:t>contactList.Sort</a:t>
            </a:r>
            <a:r>
              <a:rPr lang="en-SG" sz="1400" b="0" dirty="0">
                <a:solidFill>
                  <a:srgbClr val="FF0000"/>
                </a:solidFill>
                <a:latin typeface="Segoe UI" panose="020B0502040204020203" pitchFamily="34" charset="0"/>
                <a:cs typeface="Segoe UI" panose="020B0502040204020203" pitchFamily="34" charset="0"/>
              </a:rPr>
              <a:t>(); </a:t>
            </a:r>
            <a:r>
              <a:rPr lang="en-SG" sz="1400" b="0" dirty="0">
                <a:solidFill>
                  <a:srgbClr val="009999"/>
                </a:solidFill>
                <a:latin typeface="Segoe UI" panose="020B0502040204020203" pitchFamily="34" charset="0"/>
                <a:cs typeface="Segoe UI" panose="020B0502040204020203" pitchFamily="34" charset="0"/>
              </a:rPr>
              <a:t>// sort the contacts by name</a:t>
            </a:r>
            <a:endParaRPr lang="en-SG" sz="1400" b="0" dirty="0">
              <a:solidFill>
                <a:srgbClr val="FF0000"/>
              </a:solidFill>
              <a:latin typeface="Segoe UI" panose="020B0502040204020203" pitchFamily="34" charset="0"/>
              <a:cs typeface="Segoe UI" panose="020B0502040204020203" pitchFamily="34" charset="0"/>
            </a:endParaRPr>
          </a:p>
          <a:p>
            <a:pPr marL="0" indent="0">
              <a:spcBef>
                <a:spcPts val="300"/>
              </a:spcBef>
              <a:buFont typeface="Wingdings" panose="05000000000000000000" pitchFamily="2" charset="2"/>
              <a:buNone/>
              <a:tabLst>
                <a:tab pos="228600" algn="l"/>
              </a:tabLst>
              <a:defRPr/>
            </a:pPr>
            <a:r>
              <a:rPr lang="en-SG" sz="1400" b="0" dirty="0">
                <a:solidFill>
                  <a:srgbClr val="009999"/>
                </a:solidFill>
                <a:latin typeface="Segoe UI" panose="020B0502040204020203" pitchFamily="34" charset="0"/>
                <a:cs typeface="Segoe UI" panose="020B0502040204020203" pitchFamily="34" charset="0"/>
              </a:rPr>
              <a:t>        </a:t>
            </a:r>
          </a:p>
          <a:p>
            <a:pPr marL="0" indent="0">
              <a:spcBef>
                <a:spcPts val="300"/>
              </a:spcBef>
              <a:buFont typeface="Wingdings" panose="05000000000000000000" pitchFamily="2" charset="2"/>
              <a:buNone/>
              <a:tabLst>
                <a:tab pos="228600" algn="l"/>
              </a:tabLst>
              <a:defRPr/>
            </a:pPr>
            <a:r>
              <a:rPr lang="en-SG" sz="1400" b="0" dirty="0">
                <a:solidFill>
                  <a:srgbClr val="009999"/>
                </a:solidFill>
                <a:latin typeface="Segoe UI" panose="020B0502040204020203" pitchFamily="34" charset="0"/>
                <a:cs typeface="Segoe UI" panose="020B0502040204020203" pitchFamily="34" charset="0"/>
              </a:rPr>
              <a:t>	// print the contacts (in sorted order)</a:t>
            </a:r>
            <a:endParaRPr lang="en-SG" sz="1400" b="0" dirty="0">
              <a:latin typeface="Segoe UI" panose="020B0502040204020203" pitchFamily="34" charset="0"/>
              <a:cs typeface="Segoe UI" panose="020B0502040204020203" pitchFamily="34" charset="0"/>
            </a:endParaRPr>
          </a:p>
          <a:p>
            <a:pPr marL="0" indent="0">
              <a:spcBef>
                <a:spcPts val="300"/>
              </a:spcBef>
              <a:buFont typeface="Wingdings" panose="05000000000000000000" pitchFamily="2" charset="2"/>
              <a:buNone/>
              <a:tabLst>
                <a:tab pos="228600" algn="l"/>
              </a:tabLst>
              <a:defRPr/>
            </a:pPr>
            <a:r>
              <a:rPr lang="en-SG" sz="1400" b="0" dirty="0">
                <a:latin typeface="Segoe UI" panose="020B0502040204020203" pitchFamily="34" charset="0"/>
                <a:cs typeface="Segoe UI" panose="020B0502040204020203" pitchFamily="34" charset="0"/>
              </a:rPr>
              <a:t>	foreach (Contact c in </a:t>
            </a:r>
            <a:r>
              <a:rPr lang="en-SG" sz="1400" b="0" dirty="0" err="1">
                <a:latin typeface="Segoe UI" panose="020B0502040204020203" pitchFamily="34" charset="0"/>
                <a:cs typeface="Segoe UI" panose="020B0502040204020203" pitchFamily="34" charset="0"/>
              </a:rPr>
              <a:t>contactList</a:t>
            </a:r>
            <a:r>
              <a:rPr lang="en-SG" sz="1400" b="0" dirty="0">
                <a:latin typeface="Segoe UI" panose="020B0502040204020203" pitchFamily="34" charset="0"/>
                <a:cs typeface="Segoe UI" panose="020B0502040204020203" pitchFamily="34" charset="0"/>
              </a:rPr>
              <a:t>)</a:t>
            </a:r>
          </a:p>
          <a:p>
            <a:pPr marL="0" indent="0">
              <a:spcBef>
                <a:spcPts val="300"/>
              </a:spcBef>
              <a:buFont typeface="Wingdings" panose="05000000000000000000" pitchFamily="2" charset="2"/>
              <a:buNone/>
              <a:tabLst>
                <a:tab pos="228600" algn="l"/>
                <a:tab pos="571500" algn="l"/>
              </a:tabLst>
              <a:defRPr/>
            </a:pPr>
            <a:r>
              <a:rPr lang="en-SG" sz="1400" b="0" dirty="0">
                <a:latin typeface="Segoe UI" panose="020B0502040204020203" pitchFamily="34" charset="0"/>
                <a:cs typeface="Segoe UI" panose="020B0502040204020203" pitchFamily="34" charset="0"/>
              </a:rPr>
              <a:t>		</a:t>
            </a:r>
            <a:r>
              <a:rPr lang="en-SG" sz="1400" b="0" dirty="0" err="1">
                <a:latin typeface="Segoe UI" panose="020B0502040204020203" pitchFamily="34" charset="0"/>
                <a:cs typeface="Segoe UI" panose="020B0502040204020203" pitchFamily="34" charset="0"/>
              </a:rPr>
              <a:t>Console.WriteLine</a:t>
            </a:r>
            <a:r>
              <a:rPr lang="en-SG" sz="1400" b="0" dirty="0">
                <a:latin typeface="Segoe UI" panose="020B0502040204020203" pitchFamily="34" charset="0"/>
                <a:cs typeface="Segoe UI" panose="020B0502040204020203" pitchFamily="34" charset="0"/>
              </a:rPr>
              <a:t>(</a:t>
            </a:r>
            <a:r>
              <a:rPr lang="en-SG" sz="1400" b="0" dirty="0" err="1">
                <a:latin typeface="Segoe UI" panose="020B0502040204020203" pitchFamily="34" charset="0"/>
                <a:cs typeface="Segoe UI" panose="020B0502040204020203" pitchFamily="34" charset="0"/>
              </a:rPr>
              <a:t>c.Name</a:t>
            </a:r>
            <a:r>
              <a:rPr lang="en-SG" sz="1400" b="0" dirty="0">
                <a:latin typeface="Segoe UI" panose="020B0502040204020203" pitchFamily="34" charset="0"/>
                <a:cs typeface="Segoe UI" panose="020B0502040204020203" pitchFamily="34" charset="0"/>
              </a:rPr>
              <a:t> + "\t" + </a:t>
            </a:r>
            <a:r>
              <a:rPr lang="en-SG" sz="1400" b="0" dirty="0" err="1">
                <a:latin typeface="Segoe UI" panose="020B0502040204020203" pitchFamily="34" charset="0"/>
                <a:cs typeface="Segoe UI" panose="020B0502040204020203" pitchFamily="34" charset="0"/>
              </a:rPr>
              <a:t>c.Tel</a:t>
            </a:r>
            <a:r>
              <a:rPr lang="en-SG" sz="1400" b="0" dirty="0">
                <a:latin typeface="Segoe UI" panose="020B0502040204020203" pitchFamily="34" charset="0"/>
                <a:cs typeface="Segoe UI" panose="020B0502040204020203" pitchFamily="34" charset="0"/>
              </a:rPr>
              <a:t>);</a:t>
            </a:r>
          </a:p>
          <a:p>
            <a:pPr marL="0" indent="0">
              <a:buFont typeface="Wingdings" panose="05000000000000000000" pitchFamily="2" charset="2"/>
              <a:buNone/>
              <a:defRPr/>
            </a:pPr>
            <a:endParaRPr kumimoji="0" lang="en-US" altLang="en-US" sz="1600" dirty="0">
              <a:latin typeface="Segoe UI" panose="020B0502040204020203" pitchFamily="34" charset="0"/>
              <a:cs typeface="Segoe UI" panose="020B0502040204020203" pitchFamily="34" charset="0"/>
            </a:endParaRPr>
          </a:p>
        </p:txBody>
      </p:sp>
      <p:sp>
        <p:nvSpPr>
          <p:cNvPr id="72709" name="TextBox 5"/>
          <p:cNvSpPr txBox="1">
            <a:spLocks noChangeArrowheads="1"/>
          </p:cNvSpPr>
          <p:nvPr/>
        </p:nvSpPr>
        <p:spPr bwMode="auto">
          <a:xfrm>
            <a:off x="152400" y="838200"/>
            <a:ext cx="2819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2400">
                <a:solidFill>
                  <a:srgbClr val="660033"/>
                </a:solidFill>
              </a:rPr>
              <a:t>In Program.cs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8200"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noChangeArrowheads="1"/>
          </p:cNvSpPr>
          <p:nvPr>
            <p:ph type="title"/>
          </p:nvPr>
        </p:nvSpPr>
        <p:spPr/>
        <p:txBody>
          <a:bodyPr/>
          <a:lstStyle/>
          <a:p>
            <a:r>
              <a:rPr lang="en-US" altLang="en-US" sz="2400"/>
              <a:t>Example 2 - Using IComparable, IEquatable Interfaces</a:t>
            </a:r>
          </a:p>
        </p:txBody>
      </p:sp>
      <p:pic>
        <p:nvPicPr>
          <p:cNvPr id="74755"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97513" y="990600"/>
            <a:ext cx="3505200"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3"/>
          <p:cNvSpPr>
            <a:spLocks noChangeArrowheads="1"/>
          </p:cNvSpPr>
          <p:nvPr/>
        </p:nvSpPr>
        <p:spPr bwMode="auto">
          <a:xfrm>
            <a:off x="36513" y="990600"/>
            <a:ext cx="5461000" cy="4041775"/>
          </a:xfrm>
          <a:prstGeom prst="rect">
            <a:avLst/>
          </a:prstGeom>
          <a:solidFill>
            <a:schemeClr val="bg1"/>
          </a:solidFill>
          <a:ln w="12700" algn="ctr">
            <a:solidFill>
              <a:schemeClr val="tx1"/>
            </a:solidFill>
            <a:miter lim="800000"/>
            <a:headEnd/>
            <a:tailEnd/>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   Contact c1 = new Contact("Benny", "11111111");</a:t>
            </a:r>
          </a:p>
          <a:p>
            <a:pPr>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   Contact c2 = new Contact("Wendy", "22222222");</a:t>
            </a:r>
          </a:p>
          <a:p>
            <a:pPr>
              <a:buClr>
                <a:schemeClr val="tx2"/>
              </a:buClr>
              <a:buFont typeface="Wingdings" panose="05000000000000000000" pitchFamily="2" charset="2"/>
              <a:buNone/>
            </a:pPr>
            <a:r>
              <a:rPr kumimoji="1" lang="en-SG" altLang="en-US" sz="1400">
                <a:solidFill>
                  <a:schemeClr val="tx1"/>
                </a:solidFill>
                <a:latin typeface="Segoe UI" panose="020B0502040204020203" pitchFamily="34" charset="0"/>
                <a:cs typeface="Segoe UI" panose="020B0502040204020203" pitchFamily="34" charset="0"/>
              </a:rPr>
              <a:t>   Contact c3 = new Contact("Annie", "33333333");</a:t>
            </a:r>
          </a:p>
          <a:p>
            <a:pPr>
              <a:spcAft>
                <a:spcPts val="600"/>
              </a:spcAft>
              <a:buClr>
                <a:schemeClr val="tx2"/>
              </a:buClr>
              <a:buFont typeface="Wingdings" panose="05000000000000000000" pitchFamily="2" charset="2"/>
              <a:buNone/>
            </a:pPr>
            <a:r>
              <a:rPr kumimoji="1" lang="en-US" altLang="en-US" sz="1400">
                <a:solidFill>
                  <a:schemeClr val="tx1"/>
                </a:solidFill>
                <a:latin typeface="Segoe UI" panose="020B0502040204020203" pitchFamily="34" charset="0"/>
                <a:cs typeface="Segoe UI" panose="020B0502040204020203" pitchFamily="34" charset="0"/>
              </a:rPr>
              <a:t>   Contact c4 = new Contact("Wendy", "22222222");</a:t>
            </a:r>
          </a:p>
          <a:p>
            <a:pPr>
              <a:buClr>
                <a:schemeClr val="tx2"/>
              </a:buClr>
              <a:buFont typeface="Wingdings" panose="05000000000000000000" pitchFamily="2" charset="2"/>
              <a:buNone/>
            </a:pPr>
            <a:r>
              <a:rPr kumimoji="1" lang="en-US" altLang="en-US" sz="1400">
                <a:solidFill>
                  <a:schemeClr val="tx1"/>
                </a:solidFill>
                <a:latin typeface="Segoe UI" panose="020B0502040204020203" pitchFamily="34" charset="0"/>
                <a:cs typeface="Segoe UI" panose="020B0502040204020203" pitchFamily="34" charset="0"/>
              </a:rPr>
              <a:t>  </a:t>
            </a:r>
          </a:p>
          <a:p>
            <a:pPr>
              <a:buClr>
                <a:schemeClr val="tx2"/>
              </a:buClr>
              <a:buFont typeface="Wingdings" panose="05000000000000000000" pitchFamily="2" charset="2"/>
              <a:buNone/>
            </a:pPr>
            <a:endParaRPr kumimoji="1" lang="en-SG" altLang="en-US" sz="1400">
              <a:solidFill>
                <a:schemeClr val="tx1"/>
              </a:solidFill>
              <a:latin typeface="Segoe UI" panose="020B0502040204020203" pitchFamily="34" charset="0"/>
              <a:cs typeface="Segoe UI" panose="020B0502040204020203" pitchFamily="34" charset="0"/>
            </a:endParaRPr>
          </a:p>
          <a:p>
            <a:pPr>
              <a:buClr>
                <a:schemeClr val="tx2"/>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a:t>
            </a:r>
            <a:r>
              <a:rPr lang="en-US" altLang="en-US" sz="1400">
                <a:solidFill>
                  <a:srgbClr val="0000FF"/>
                </a:solidFill>
                <a:latin typeface="Segoe UI" panose="020B0502040204020203" pitchFamily="34" charset="0"/>
                <a:cs typeface="Segoe UI" panose="020B0502040204020203" pitchFamily="34" charset="0"/>
              </a:rPr>
              <a:t>if (c2.</a:t>
            </a:r>
            <a:r>
              <a:rPr lang="en-US" altLang="en-US" sz="1400">
                <a:solidFill>
                  <a:srgbClr val="FF0000"/>
                </a:solidFill>
                <a:latin typeface="Segoe UI" panose="020B0502040204020203" pitchFamily="34" charset="0"/>
                <a:cs typeface="Segoe UI" panose="020B0502040204020203" pitchFamily="34" charset="0"/>
              </a:rPr>
              <a:t>Equals</a:t>
            </a:r>
            <a:r>
              <a:rPr lang="en-US" altLang="en-US" sz="1400">
                <a:solidFill>
                  <a:srgbClr val="0000FF"/>
                </a:solidFill>
                <a:latin typeface="Segoe UI" panose="020B0502040204020203" pitchFamily="34" charset="0"/>
                <a:cs typeface="Segoe UI" panose="020B0502040204020203" pitchFamily="34" charset="0"/>
              </a:rPr>
              <a:t>(c4))  </a:t>
            </a:r>
            <a:r>
              <a:rPr lang="en-US" altLang="en-US" sz="1400">
                <a:solidFill>
                  <a:srgbClr val="009999"/>
                </a:solidFill>
                <a:latin typeface="Segoe UI" panose="020B0502040204020203" pitchFamily="34" charset="0"/>
                <a:cs typeface="Segoe UI" panose="020B0502040204020203" pitchFamily="34" charset="0"/>
              </a:rPr>
              <a:t>// if name &amp; telephone are same</a:t>
            </a:r>
          </a:p>
          <a:p>
            <a:pPr>
              <a:buClr>
                <a:schemeClr val="tx2"/>
              </a:buClr>
              <a:buFont typeface="Wingdings" panose="05000000000000000000" pitchFamily="2" charset="2"/>
              <a:buNone/>
            </a:pPr>
            <a:r>
              <a:rPr lang="en-US" altLang="en-US" sz="1400">
                <a:solidFill>
                  <a:srgbClr val="0000FF"/>
                </a:solidFill>
                <a:latin typeface="Segoe UI" panose="020B0502040204020203" pitchFamily="34" charset="0"/>
                <a:cs typeface="Segoe UI" panose="020B0502040204020203" pitchFamily="34" charset="0"/>
              </a:rPr>
              <a:t>        Console.WriteLine("c2 and c4 are equal - name &amp; telephone");</a:t>
            </a:r>
          </a:p>
          <a:p>
            <a:pPr>
              <a:buClr>
                <a:schemeClr val="tx2"/>
              </a:buClr>
              <a:buFont typeface="Wingdings" panose="05000000000000000000" pitchFamily="2" charset="2"/>
              <a:buNone/>
            </a:pPr>
            <a:r>
              <a:rPr lang="en-US" altLang="en-US" sz="1400">
                <a:solidFill>
                  <a:srgbClr val="0000FF"/>
                </a:solidFill>
                <a:latin typeface="Segoe UI" panose="020B0502040204020203" pitchFamily="34" charset="0"/>
                <a:cs typeface="Segoe UI" panose="020B0502040204020203" pitchFamily="34" charset="0"/>
              </a:rPr>
              <a:t>   else</a:t>
            </a:r>
          </a:p>
          <a:p>
            <a:pPr>
              <a:buClr>
                <a:schemeClr val="tx2"/>
              </a:buClr>
              <a:buFont typeface="Wingdings" panose="05000000000000000000" pitchFamily="2" charset="2"/>
              <a:buNone/>
            </a:pPr>
            <a:r>
              <a:rPr lang="en-US" altLang="en-US" sz="1400">
                <a:solidFill>
                  <a:srgbClr val="0000FF"/>
                </a:solidFill>
                <a:latin typeface="Segoe UI" panose="020B0502040204020203" pitchFamily="34" charset="0"/>
                <a:cs typeface="Segoe UI" panose="020B0502040204020203" pitchFamily="34" charset="0"/>
              </a:rPr>
              <a:t>        Console.WriteLine("c2 and c4 are not equal");</a:t>
            </a:r>
          </a:p>
          <a:p>
            <a:pPr>
              <a:buClr>
                <a:schemeClr val="tx2"/>
              </a:buClr>
              <a:buFont typeface="Wingdings" panose="05000000000000000000" pitchFamily="2" charset="2"/>
              <a:buNone/>
            </a:pPr>
            <a:r>
              <a:rPr lang="en-US" altLang="en-US" sz="1400">
                <a:solidFill>
                  <a:srgbClr val="0000FF"/>
                </a:solidFill>
                <a:latin typeface="Segoe UI" panose="020B0502040204020203" pitchFamily="34" charset="0"/>
                <a:cs typeface="Segoe UI" panose="020B0502040204020203" pitchFamily="34" charset="0"/>
              </a:rPr>
              <a:t>   if (c3.</a:t>
            </a:r>
            <a:r>
              <a:rPr lang="en-US" altLang="en-US" sz="1400">
                <a:solidFill>
                  <a:srgbClr val="FF0000"/>
                </a:solidFill>
                <a:latin typeface="Segoe UI" panose="020B0502040204020203" pitchFamily="34" charset="0"/>
                <a:cs typeface="Segoe UI" panose="020B0502040204020203" pitchFamily="34" charset="0"/>
              </a:rPr>
              <a:t>Equals</a:t>
            </a:r>
            <a:r>
              <a:rPr lang="en-US" altLang="en-US" sz="1400">
                <a:solidFill>
                  <a:srgbClr val="0000FF"/>
                </a:solidFill>
                <a:latin typeface="Segoe UI" panose="020B0502040204020203" pitchFamily="34" charset="0"/>
                <a:cs typeface="Segoe UI" panose="020B0502040204020203" pitchFamily="34" charset="0"/>
              </a:rPr>
              <a:t>(c4))</a:t>
            </a:r>
          </a:p>
          <a:p>
            <a:pPr>
              <a:buClr>
                <a:schemeClr val="tx2"/>
              </a:buClr>
              <a:buFont typeface="Wingdings" panose="05000000000000000000" pitchFamily="2" charset="2"/>
              <a:buNone/>
            </a:pPr>
            <a:r>
              <a:rPr lang="en-US" altLang="en-US" sz="1400">
                <a:solidFill>
                  <a:srgbClr val="0000FF"/>
                </a:solidFill>
                <a:latin typeface="Segoe UI" panose="020B0502040204020203" pitchFamily="34" charset="0"/>
                <a:cs typeface="Segoe UI" panose="020B0502040204020203" pitchFamily="34" charset="0"/>
              </a:rPr>
              <a:t>        Console.WriteLine("c3 and c4 are equal - name &amp; telephone");</a:t>
            </a:r>
          </a:p>
          <a:p>
            <a:pPr>
              <a:buClr>
                <a:schemeClr val="tx2"/>
              </a:buClr>
              <a:buFont typeface="Wingdings" panose="05000000000000000000" pitchFamily="2" charset="2"/>
              <a:buNone/>
            </a:pPr>
            <a:r>
              <a:rPr lang="en-US" altLang="en-US" sz="1400">
                <a:solidFill>
                  <a:srgbClr val="0000FF"/>
                </a:solidFill>
                <a:latin typeface="Segoe UI" panose="020B0502040204020203" pitchFamily="34" charset="0"/>
                <a:cs typeface="Segoe UI" panose="020B0502040204020203" pitchFamily="34" charset="0"/>
              </a:rPr>
              <a:t>   else</a:t>
            </a:r>
          </a:p>
          <a:p>
            <a:pPr>
              <a:buClr>
                <a:schemeClr val="tx2"/>
              </a:buClr>
              <a:buFont typeface="Wingdings" panose="05000000000000000000" pitchFamily="2" charset="2"/>
              <a:buNone/>
            </a:pPr>
            <a:r>
              <a:rPr lang="en-US" altLang="en-US" sz="1400">
                <a:solidFill>
                  <a:srgbClr val="0000FF"/>
                </a:solidFill>
                <a:latin typeface="Segoe UI" panose="020B0502040204020203" pitchFamily="34" charset="0"/>
                <a:cs typeface="Segoe UI" panose="020B0502040204020203" pitchFamily="34" charset="0"/>
              </a:rPr>
              <a:t>        Console.WriteLine("c3 and c4 are not equal");</a:t>
            </a:r>
          </a:p>
          <a:p>
            <a:pPr>
              <a:buClr>
                <a:schemeClr val="tx2"/>
              </a:buClr>
              <a:buFont typeface="Wingdings" panose="05000000000000000000" pitchFamily="2" charset="2"/>
              <a:buNone/>
            </a:pPr>
            <a:endParaRPr lang="en-US" altLang="en-US" sz="1600" b="1">
              <a:solidFill>
                <a:schemeClr val="tx1"/>
              </a:solidFill>
              <a:latin typeface="Segoe UI" panose="020B0502040204020203" pitchFamily="34" charset="0"/>
              <a:cs typeface="Segoe UI" panose="020B0502040204020203"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8200" y="2286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3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body" idx="1"/>
          </p:nvPr>
        </p:nvSpPr>
        <p:spPr>
          <a:xfrm>
            <a:off x="187325" y="914400"/>
            <a:ext cx="8991600" cy="4983163"/>
          </a:xfrm>
        </p:spPr>
        <p:txBody>
          <a:bodyPr/>
          <a:lstStyle/>
          <a:p>
            <a:pPr>
              <a:buClr>
                <a:srgbClr val="660033"/>
              </a:buClr>
              <a:buFont typeface="Wingdings" panose="05000000000000000000" pitchFamily="2" charset="2"/>
              <a:buChar char="§"/>
            </a:pPr>
            <a:r>
              <a:rPr lang="en-US" altLang="en-US" b="1">
                <a:latin typeface="Arial Narrow" panose="020B0606020202030204" pitchFamily="34" charset="0"/>
              </a:rPr>
              <a:t>Abstract classes</a:t>
            </a:r>
          </a:p>
          <a:p>
            <a:pPr>
              <a:buClr>
                <a:srgbClr val="660033"/>
              </a:buClr>
              <a:buFont typeface="Wingdings" panose="05000000000000000000" pitchFamily="2" charset="2"/>
              <a:buChar char="§"/>
            </a:pPr>
            <a:r>
              <a:rPr lang="en-US" altLang="en-US" b="1">
                <a:latin typeface="Arial Narrow" panose="020B0606020202030204" pitchFamily="34" charset="0"/>
              </a:rPr>
              <a:t>Abstract methods</a:t>
            </a:r>
          </a:p>
          <a:p>
            <a:pPr>
              <a:buClr>
                <a:srgbClr val="660033"/>
              </a:buClr>
              <a:buFont typeface="Wingdings" panose="05000000000000000000" pitchFamily="2" charset="2"/>
              <a:buChar char="§"/>
            </a:pPr>
            <a:r>
              <a:rPr lang="en-US" altLang="en-US" b="1">
                <a:latin typeface="Arial Narrow" panose="020B0606020202030204" pitchFamily="34" charset="0"/>
              </a:rPr>
              <a:t>Using Abstract classes</a:t>
            </a:r>
          </a:p>
          <a:p>
            <a:pPr>
              <a:buClr>
                <a:srgbClr val="660033"/>
              </a:buClr>
              <a:buFont typeface="Wingdings" panose="05000000000000000000" pitchFamily="2" charset="2"/>
              <a:buChar char="§"/>
            </a:pPr>
            <a:r>
              <a:rPr lang="en-US" altLang="en-US" b="1">
                <a:latin typeface="Arial Narrow" panose="020B0606020202030204" pitchFamily="34" charset="0"/>
              </a:rPr>
              <a:t>Interfaces</a:t>
            </a:r>
          </a:p>
          <a:p>
            <a:pPr>
              <a:buClr>
                <a:srgbClr val="660033"/>
              </a:buClr>
              <a:buFont typeface="Wingdings" panose="05000000000000000000" pitchFamily="2" charset="2"/>
              <a:buChar char="§"/>
            </a:pPr>
            <a:r>
              <a:rPr lang="en-US" altLang="en-US" b="1">
                <a:latin typeface="Arial Narrow" panose="020B0606020202030204" pitchFamily="34" charset="0"/>
              </a:rPr>
              <a:t>Using Interfaces</a:t>
            </a:r>
          </a:p>
        </p:txBody>
      </p:sp>
      <p:sp>
        <p:nvSpPr>
          <p:cNvPr id="76803" name="Title 1"/>
          <p:cNvSpPr>
            <a:spLocks noGrp="1" noChangeArrowheads="1"/>
          </p:cNvSpPr>
          <p:nvPr>
            <p:ph type="title"/>
          </p:nvPr>
        </p:nvSpPr>
        <p:spPr/>
        <p:txBody>
          <a:bodyPr/>
          <a:lstStyle/>
          <a:p>
            <a:r>
              <a:rPr lang="en-US" altLang="en-US"/>
              <a:t>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71F20739-0600-4FA6-8F61-AE95365F5857}"/>
              </a:ext>
            </a:extLst>
          </p:cNvPr>
          <p:cNvSpPr>
            <a:spLocks noGrp="1" noChangeArrowheads="1"/>
          </p:cNvSpPr>
          <p:nvPr>
            <p:ph type="body" idx="1"/>
          </p:nvPr>
        </p:nvSpPr>
        <p:spPr>
          <a:xfrm>
            <a:off x="342900" y="914400"/>
            <a:ext cx="8610600" cy="1905000"/>
          </a:xfrm>
        </p:spPr>
        <p:txBody>
          <a:bodyPr/>
          <a:lstStyle/>
          <a:p>
            <a:pPr marL="0" indent="0">
              <a:buClr>
                <a:srgbClr val="0000FF"/>
              </a:buClr>
              <a:buFontTx/>
              <a:buNone/>
              <a:defRPr/>
            </a:pPr>
            <a:r>
              <a:rPr lang="en-US" altLang="en-US" sz="2400" b="1" dirty="0"/>
              <a:t>Before learning abstract classes, we need to </a:t>
            </a:r>
            <a:r>
              <a:rPr lang="en-US" altLang="en-US" sz="2400" b="1" i="1" u="sng" dirty="0"/>
              <a:t>implement</a:t>
            </a:r>
            <a:r>
              <a:rPr lang="en-US" altLang="en-US" sz="2400" b="1" dirty="0"/>
              <a:t> </a:t>
            </a:r>
            <a:r>
              <a:rPr lang="en-US" altLang="en-US" sz="2400" b="1" dirty="0" err="1">
                <a:solidFill>
                  <a:srgbClr val="0000FF"/>
                </a:solidFill>
              </a:rPr>
              <a:t>FindArea</a:t>
            </a:r>
            <a:r>
              <a:rPr lang="en-US" altLang="en-US" sz="2400" b="1" dirty="0">
                <a:solidFill>
                  <a:srgbClr val="0000FF"/>
                </a:solidFill>
              </a:rPr>
              <a:t>()</a:t>
            </a:r>
            <a:r>
              <a:rPr lang="en-US" altLang="en-US" sz="2400" b="1" dirty="0"/>
              <a:t>  method with some </a:t>
            </a:r>
            <a:r>
              <a:rPr lang="en-US" altLang="en-US" sz="2400" b="1" dirty="0">
                <a:solidFill>
                  <a:srgbClr val="FF0000"/>
                </a:solidFill>
              </a:rPr>
              <a:t>'dummy'</a:t>
            </a:r>
            <a:r>
              <a:rPr lang="en-US" altLang="en-US" sz="2400" b="1" dirty="0">
                <a:solidFill>
                  <a:srgbClr val="0000FF"/>
                </a:solidFill>
              </a:rPr>
              <a:t> </a:t>
            </a:r>
            <a:r>
              <a:rPr lang="en-US" altLang="en-US" sz="2400" b="1" dirty="0"/>
              <a:t>implementation</a:t>
            </a:r>
            <a:r>
              <a:rPr lang="en-US" altLang="en-US" sz="2400" b="1" dirty="0">
                <a:solidFill>
                  <a:srgbClr val="0000FF"/>
                </a:solidFill>
              </a:rPr>
              <a:t> </a:t>
            </a:r>
          </a:p>
          <a:p>
            <a:pPr>
              <a:spcBef>
                <a:spcPts val="600"/>
              </a:spcBef>
              <a:buClr>
                <a:srgbClr val="0000FF"/>
              </a:buClr>
              <a:defRPr/>
            </a:pPr>
            <a:r>
              <a:rPr lang="en-US" altLang="en-US" sz="2400" dirty="0">
                <a:solidFill>
                  <a:srgbClr val="0000FF"/>
                </a:solidFill>
              </a:rPr>
              <a:t>To enable Shape variable that points to the object of the subclass to use the method</a:t>
            </a:r>
          </a:p>
          <a:p>
            <a:pPr marL="0" indent="0">
              <a:buClr>
                <a:srgbClr val="0000FF"/>
              </a:buClr>
              <a:buFontTx/>
              <a:buNone/>
              <a:defRPr/>
            </a:pPr>
            <a:r>
              <a:rPr lang="en-US" altLang="en-US" sz="2400" dirty="0">
                <a:latin typeface="Calibri" panose="020F0502020204030204" pitchFamily="34" charset="0"/>
                <a:cs typeface="Calibri" panose="020F0502020204030204" pitchFamily="34" charset="0"/>
              </a:rPr>
              <a:t>    e.g.</a:t>
            </a:r>
          </a:p>
        </p:txBody>
      </p:sp>
      <p:sp>
        <p:nvSpPr>
          <p:cNvPr id="13315" name="Text Box 4"/>
          <p:cNvSpPr txBox="1">
            <a:spLocks noChangeArrowheads="1"/>
          </p:cNvSpPr>
          <p:nvPr/>
        </p:nvSpPr>
        <p:spPr bwMode="auto">
          <a:xfrm>
            <a:off x="1371600" y="2809875"/>
            <a:ext cx="7018338" cy="2800350"/>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class Shape</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 . .</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 . .</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public </a:t>
            </a:r>
            <a:r>
              <a:rPr kumimoji="1" lang="en-US" altLang="en-US" sz="2000" b="1">
                <a:solidFill>
                  <a:srgbClr val="FF00FF"/>
                </a:solidFill>
                <a:latin typeface="Arial Narrow" panose="020B0606020202030204" pitchFamily="34" charset="0"/>
              </a:rPr>
              <a:t>virtual</a:t>
            </a:r>
            <a:r>
              <a:rPr kumimoji="1" lang="en-US" altLang="en-US" sz="2000" b="1">
                <a:solidFill>
                  <a:schemeClr val="tx1"/>
                </a:solidFill>
                <a:latin typeface="Arial Narrow" panose="020B0606020202030204" pitchFamily="34" charset="0"/>
              </a:rPr>
              <a:t> double FindArea() </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a:t>
            </a:r>
            <a:r>
              <a:rPr kumimoji="1" lang="en-US" altLang="en-US" sz="2000" b="1">
                <a:solidFill>
                  <a:srgbClr val="FF0000"/>
                </a:solidFill>
                <a:latin typeface="Arial Narrow" panose="020B0606020202030204" pitchFamily="34" charset="0"/>
              </a:rPr>
              <a:t>return 1.0;      </a:t>
            </a:r>
            <a:r>
              <a:rPr kumimoji="1" lang="en-US" altLang="en-US" sz="2000" i="1">
                <a:solidFill>
                  <a:srgbClr val="009999"/>
                </a:solidFill>
                <a:latin typeface="Arial Narrow" panose="020B0606020202030204" pitchFamily="34" charset="0"/>
              </a:rPr>
              <a:t>// ‘dummy’ implementation (not meaningful)</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a:t>
            </a:r>
          </a:p>
          <a:p>
            <a:pPr>
              <a:lnSpc>
                <a:spcPct val="80000"/>
              </a:lnSpc>
              <a:buClr>
                <a:schemeClr val="bg1"/>
              </a:buClr>
              <a:buFont typeface="Wingdings" panose="05000000000000000000" pitchFamily="2" charset="2"/>
              <a:buNone/>
            </a:pPr>
            <a:r>
              <a:rPr kumimoji="1" lang="en-US" altLang="en-US" sz="2000" b="1">
                <a:solidFill>
                  <a:schemeClr val="tx1"/>
                </a:solidFill>
                <a:latin typeface="Arial Narrow" panose="020B0606020202030204" pitchFamily="34" charset="0"/>
              </a:rPr>
              <a:t> }</a:t>
            </a:r>
          </a:p>
        </p:txBody>
      </p:sp>
      <p:sp>
        <p:nvSpPr>
          <p:cNvPr id="13316" name="Title 1"/>
          <p:cNvSpPr>
            <a:spLocks noGrp="1" noChangeArrowheads="1"/>
          </p:cNvSpPr>
          <p:nvPr>
            <p:ph type="title"/>
          </p:nvPr>
        </p:nvSpPr>
        <p:spPr/>
        <p:txBody>
          <a:bodyPr/>
          <a:lstStyle/>
          <a:p>
            <a:r>
              <a:rPr lang="en-US" altLang="en-US"/>
              <a:t>Example - Shape class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01873" y="147944"/>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9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9"/>
          <p:cNvSpPr>
            <a:spLocks noChangeShapeType="1"/>
          </p:cNvSpPr>
          <p:nvPr/>
        </p:nvSpPr>
        <p:spPr bwMode="auto">
          <a:xfrm>
            <a:off x="7010400" y="3352800"/>
            <a:ext cx="0" cy="457200"/>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a:p>
        </p:txBody>
      </p:sp>
      <p:sp>
        <p:nvSpPr>
          <p:cNvPr id="15363" name="Line 10"/>
          <p:cNvSpPr>
            <a:spLocks noChangeShapeType="1"/>
          </p:cNvSpPr>
          <p:nvPr/>
        </p:nvSpPr>
        <p:spPr bwMode="auto">
          <a:xfrm>
            <a:off x="2057400" y="3352800"/>
            <a:ext cx="0" cy="457200"/>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a:p>
        </p:txBody>
      </p:sp>
      <p:sp>
        <p:nvSpPr>
          <p:cNvPr id="15364" name="Title 1"/>
          <p:cNvSpPr>
            <a:spLocks noGrp="1" noChangeArrowheads="1"/>
          </p:cNvSpPr>
          <p:nvPr>
            <p:ph type="title"/>
          </p:nvPr>
        </p:nvSpPr>
        <p:spPr/>
        <p:txBody>
          <a:bodyPr/>
          <a:lstStyle/>
          <a:p>
            <a:r>
              <a:rPr lang="en-US" altLang="en-US"/>
              <a:t>Shape class – Full implementation</a:t>
            </a:r>
          </a:p>
        </p:txBody>
      </p:sp>
      <p:pic>
        <p:nvPicPr>
          <p:cNvPr id="15365" name="Picture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400" y="3048000"/>
            <a:ext cx="2889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 Box 3"/>
          <p:cNvSpPr txBox="1">
            <a:spLocks noChangeArrowheads="1"/>
          </p:cNvSpPr>
          <p:nvPr/>
        </p:nvSpPr>
        <p:spPr bwMode="auto">
          <a:xfrm>
            <a:off x="152400" y="3733800"/>
            <a:ext cx="4343400" cy="2154238"/>
          </a:xfrm>
          <a:prstGeom prst="rect">
            <a:avLst/>
          </a:prstGeom>
          <a:solidFill>
            <a:srgbClr val="CCFFFF"/>
          </a:solidFill>
          <a:ln w="12700">
            <a:solidFill>
              <a:schemeClr val="tx1"/>
            </a:solidFill>
            <a:miter lim="800000"/>
            <a:headEnd type="none" w="sm" len="sm"/>
            <a:tailEnd type="none" w="sm" len="sm"/>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class Circle : Shape</a:t>
            </a:r>
          </a:p>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a:t>
            </a:r>
          </a:p>
          <a:p>
            <a:pPr>
              <a:spcBef>
                <a:spcPct val="0"/>
              </a:spcBef>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public double Radius { … }  </a:t>
            </a:r>
            <a:r>
              <a:rPr lang="en-US" altLang="en-US" sz="1400">
                <a:solidFill>
                  <a:srgbClr val="008000"/>
                </a:solidFill>
                <a:latin typeface="Segoe UI" panose="020B0502040204020203" pitchFamily="34" charset="0"/>
                <a:cs typeface="Segoe UI" panose="020B0502040204020203" pitchFamily="34" charset="0"/>
              </a:rPr>
              <a:t>// Property</a:t>
            </a:r>
          </a:p>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    . . .	</a:t>
            </a:r>
          </a:p>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    </a:t>
            </a:r>
            <a:r>
              <a:rPr lang="en-US" altLang="en-US" sz="1600" b="1">
                <a:solidFill>
                  <a:srgbClr val="0000FF"/>
                </a:solidFill>
                <a:latin typeface="Segoe UI" panose="020B0502040204020203" pitchFamily="34" charset="0"/>
                <a:cs typeface="Segoe UI" panose="020B0502040204020203" pitchFamily="34" charset="0"/>
              </a:rPr>
              <a:t>public </a:t>
            </a:r>
            <a:r>
              <a:rPr lang="en-US" altLang="en-US" sz="1600" b="1">
                <a:solidFill>
                  <a:srgbClr val="FF00FF"/>
                </a:solidFill>
                <a:latin typeface="Segoe UI" panose="020B0502040204020203" pitchFamily="34" charset="0"/>
                <a:cs typeface="Segoe UI" panose="020B0502040204020203" pitchFamily="34" charset="0"/>
              </a:rPr>
              <a:t>override</a:t>
            </a:r>
            <a:r>
              <a:rPr lang="en-US" altLang="en-US" sz="1600" b="1">
                <a:solidFill>
                  <a:srgbClr val="0000FF"/>
                </a:solidFill>
                <a:latin typeface="Segoe UI" panose="020B0502040204020203" pitchFamily="34" charset="0"/>
                <a:cs typeface="Segoe UI" panose="020B0502040204020203" pitchFamily="34" charset="0"/>
              </a:rPr>
              <a:t> double FindArea()</a:t>
            </a:r>
          </a:p>
          <a:p>
            <a:pPr>
              <a:spcBef>
                <a:spcPct val="0"/>
              </a:spcBef>
              <a:buFontTx/>
              <a:buNone/>
            </a:pPr>
            <a:r>
              <a:rPr lang="en-US" altLang="en-US" sz="1600" b="1">
                <a:solidFill>
                  <a:srgbClr val="0000FF"/>
                </a:solidFill>
                <a:latin typeface="Segoe UI" panose="020B0502040204020203" pitchFamily="34" charset="0"/>
                <a:cs typeface="Segoe UI" panose="020B0502040204020203" pitchFamily="34" charset="0"/>
              </a:rPr>
              <a:t>    {</a:t>
            </a:r>
          </a:p>
          <a:p>
            <a:pPr>
              <a:spcBef>
                <a:spcPct val="0"/>
              </a:spcBef>
              <a:buFontTx/>
              <a:buNone/>
            </a:pPr>
            <a:r>
              <a:rPr lang="en-US" altLang="en-US" sz="1600" b="1">
                <a:solidFill>
                  <a:srgbClr val="0000FF"/>
                </a:solidFill>
                <a:latin typeface="Segoe UI" panose="020B0502040204020203" pitchFamily="34" charset="0"/>
                <a:cs typeface="Segoe UI" panose="020B0502040204020203" pitchFamily="34" charset="0"/>
              </a:rPr>
              <a:t>        return Math.PI * Radius * Radius;</a:t>
            </a:r>
          </a:p>
          <a:p>
            <a:pPr>
              <a:spcBef>
                <a:spcPct val="0"/>
              </a:spcBef>
              <a:buFontTx/>
              <a:buNone/>
            </a:pPr>
            <a:r>
              <a:rPr lang="en-US" altLang="en-US" sz="1600" b="1">
                <a:solidFill>
                  <a:srgbClr val="0000FF"/>
                </a:solidFill>
                <a:latin typeface="Segoe UI" panose="020B0502040204020203" pitchFamily="34" charset="0"/>
                <a:cs typeface="Segoe UI" panose="020B0502040204020203" pitchFamily="34" charset="0"/>
              </a:rPr>
              <a:t>    }</a:t>
            </a:r>
          </a:p>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    . . .</a:t>
            </a:r>
          </a:p>
        </p:txBody>
      </p:sp>
      <p:sp>
        <p:nvSpPr>
          <p:cNvPr id="15367" name="Text Box 4"/>
          <p:cNvSpPr txBox="1">
            <a:spLocks noChangeArrowheads="1"/>
          </p:cNvSpPr>
          <p:nvPr/>
        </p:nvSpPr>
        <p:spPr bwMode="auto">
          <a:xfrm>
            <a:off x="4648200" y="3733800"/>
            <a:ext cx="4267200" cy="2154238"/>
          </a:xfrm>
          <a:prstGeom prst="rect">
            <a:avLst/>
          </a:prstGeom>
          <a:solidFill>
            <a:srgbClr val="CCFFFF"/>
          </a:solidFill>
          <a:ln w="12700">
            <a:solidFill>
              <a:schemeClr val="tx1"/>
            </a:solidFill>
            <a:miter lim="800000"/>
            <a:headEnd type="none" w="sm" len="sm"/>
            <a:tailEnd type="none" w="sm" len="sm"/>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class Square : Shape</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public double Length { … } </a:t>
            </a:r>
            <a:r>
              <a:rPr lang="en-US" altLang="en-US" sz="1400">
                <a:solidFill>
                  <a:srgbClr val="008000"/>
                </a:solidFill>
                <a:latin typeface="Segoe UI" panose="020B0502040204020203" pitchFamily="34" charset="0"/>
                <a:cs typeface="Segoe UI" panose="020B0502040204020203" pitchFamily="34" charset="0"/>
              </a:rPr>
              <a:t>// Property    </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 . .</a:t>
            </a:r>
          </a:p>
          <a:p>
            <a:pPr>
              <a:lnSpc>
                <a:spcPct val="80000"/>
              </a:lnSpc>
              <a:buClr>
                <a:schemeClr val="bg1"/>
              </a:buClr>
              <a:buFont typeface="Wingdings" panose="05000000000000000000" pitchFamily="2" charset="2"/>
              <a:buNone/>
            </a:pPr>
            <a:r>
              <a:rPr lang="en-US" altLang="en-US" sz="1400" b="1">
                <a:solidFill>
                  <a:schemeClr val="tx1"/>
                </a:solidFill>
                <a:latin typeface="Segoe UI" panose="020B0502040204020203" pitchFamily="34" charset="0"/>
                <a:cs typeface="Segoe UI" panose="020B0502040204020203" pitchFamily="34" charset="0"/>
              </a:rPr>
              <a:t>     </a:t>
            </a:r>
            <a:r>
              <a:rPr lang="en-US" altLang="en-US" sz="1600" b="1">
                <a:solidFill>
                  <a:srgbClr val="0000FF"/>
                </a:solidFill>
                <a:latin typeface="Segoe UI" panose="020B0502040204020203" pitchFamily="34" charset="0"/>
                <a:cs typeface="Segoe UI" panose="020B0502040204020203" pitchFamily="34" charset="0"/>
              </a:rPr>
              <a:t>public </a:t>
            </a:r>
            <a:r>
              <a:rPr lang="en-US" altLang="en-US" sz="1600" b="1">
                <a:solidFill>
                  <a:srgbClr val="FF00FF"/>
                </a:solidFill>
                <a:latin typeface="Segoe UI" panose="020B0502040204020203" pitchFamily="34" charset="0"/>
                <a:cs typeface="Segoe UI" panose="020B0502040204020203" pitchFamily="34" charset="0"/>
              </a:rPr>
              <a:t>override</a:t>
            </a:r>
            <a:r>
              <a:rPr lang="en-US" altLang="en-US" sz="1600" b="1">
                <a:solidFill>
                  <a:srgbClr val="0000FF"/>
                </a:solidFill>
                <a:latin typeface="Segoe UI" panose="020B0502040204020203" pitchFamily="34" charset="0"/>
                <a:cs typeface="Segoe UI" panose="020B0502040204020203" pitchFamily="34" charset="0"/>
              </a:rPr>
              <a:t> double FindArea()</a:t>
            </a:r>
          </a:p>
          <a:p>
            <a:pPr>
              <a:lnSpc>
                <a:spcPct val="80000"/>
              </a:lnSpc>
              <a:buClr>
                <a:schemeClr val="bg1"/>
              </a:buClr>
              <a:buFont typeface="Wingdings" panose="05000000000000000000" pitchFamily="2" charset="2"/>
              <a:buNone/>
            </a:pPr>
            <a:r>
              <a:rPr lang="en-US" altLang="en-US" sz="1600" b="1">
                <a:solidFill>
                  <a:srgbClr val="0000FF"/>
                </a:solidFill>
                <a:latin typeface="Segoe UI" panose="020B0502040204020203" pitchFamily="34" charset="0"/>
                <a:cs typeface="Segoe UI" panose="020B0502040204020203" pitchFamily="34" charset="0"/>
              </a:rPr>
              <a:t>     {</a:t>
            </a:r>
          </a:p>
          <a:p>
            <a:pPr>
              <a:lnSpc>
                <a:spcPct val="80000"/>
              </a:lnSpc>
              <a:buClr>
                <a:schemeClr val="bg1"/>
              </a:buClr>
              <a:buFont typeface="Wingdings" panose="05000000000000000000" pitchFamily="2" charset="2"/>
              <a:buNone/>
            </a:pPr>
            <a:r>
              <a:rPr lang="en-US" altLang="en-US" sz="1600" b="1">
                <a:solidFill>
                  <a:srgbClr val="0000FF"/>
                </a:solidFill>
                <a:latin typeface="Segoe UI" panose="020B0502040204020203" pitchFamily="34" charset="0"/>
                <a:cs typeface="Segoe UI" panose="020B0502040204020203" pitchFamily="34" charset="0"/>
              </a:rPr>
              <a:t>         return Length * Length;</a:t>
            </a:r>
          </a:p>
          <a:p>
            <a:pPr>
              <a:lnSpc>
                <a:spcPct val="80000"/>
              </a:lnSpc>
              <a:buClr>
                <a:schemeClr val="bg1"/>
              </a:buClr>
              <a:buFont typeface="Wingdings" panose="05000000000000000000" pitchFamily="2" charset="2"/>
              <a:buNone/>
            </a:pPr>
            <a:r>
              <a:rPr lang="en-US" altLang="en-US" sz="1600" b="1">
                <a:solidFill>
                  <a:srgbClr val="0000FF"/>
                </a:solidFill>
                <a:latin typeface="Segoe UI" panose="020B0502040204020203" pitchFamily="34" charset="0"/>
                <a:cs typeface="Segoe UI" panose="020B0502040204020203" pitchFamily="34" charset="0"/>
              </a:rPr>
              <a:t>     }</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 . .</a:t>
            </a:r>
          </a:p>
        </p:txBody>
      </p:sp>
      <p:sp>
        <p:nvSpPr>
          <p:cNvPr id="15368" name="Rectangle 5"/>
          <p:cNvSpPr>
            <a:spLocks noChangeArrowheads="1"/>
          </p:cNvSpPr>
          <p:nvPr/>
        </p:nvSpPr>
        <p:spPr bwMode="auto">
          <a:xfrm>
            <a:off x="2438400" y="844550"/>
            <a:ext cx="4114800" cy="2203450"/>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class Shape</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public string Type { … } </a:t>
            </a:r>
            <a:r>
              <a:rPr lang="en-US" altLang="en-US" sz="1400">
                <a:solidFill>
                  <a:srgbClr val="008000"/>
                </a:solidFill>
                <a:latin typeface="Segoe UI" panose="020B0502040204020203" pitchFamily="34" charset="0"/>
                <a:cs typeface="Segoe UI" panose="020B0502040204020203" pitchFamily="34" charset="0"/>
              </a:rPr>
              <a:t>// Property</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public string Color{ … } </a:t>
            </a:r>
            <a:r>
              <a:rPr lang="en-US" altLang="en-US" sz="1400">
                <a:solidFill>
                  <a:srgbClr val="008000"/>
                </a:solidFill>
                <a:latin typeface="Segoe UI" panose="020B0502040204020203" pitchFamily="34" charset="0"/>
                <a:cs typeface="Segoe UI" panose="020B0502040204020203" pitchFamily="34" charset="0"/>
              </a:rPr>
              <a:t>// Property</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 . .</a:t>
            </a:r>
          </a:p>
          <a:p>
            <a:pPr>
              <a:lnSpc>
                <a:spcPct val="80000"/>
              </a:lnSpc>
              <a:buClr>
                <a:schemeClr val="bg1"/>
              </a:buClr>
              <a:buFont typeface="Wingdings" panose="05000000000000000000" pitchFamily="2" charset="2"/>
              <a:buNone/>
            </a:pPr>
            <a:r>
              <a:rPr lang="en-US" altLang="en-US" sz="1400" b="1">
                <a:solidFill>
                  <a:schemeClr val="tx1"/>
                </a:solidFill>
                <a:latin typeface="Segoe UI" panose="020B0502040204020203" pitchFamily="34" charset="0"/>
                <a:cs typeface="Segoe UI" panose="020B0502040204020203" pitchFamily="34" charset="0"/>
              </a:rPr>
              <a:t>    </a:t>
            </a:r>
            <a:r>
              <a:rPr lang="en-US" altLang="en-US" sz="1400" b="1">
                <a:solidFill>
                  <a:srgbClr val="FF0000"/>
                </a:solidFill>
                <a:latin typeface="Segoe UI" panose="020B0502040204020203" pitchFamily="34" charset="0"/>
                <a:cs typeface="Segoe UI" panose="020B0502040204020203" pitchFamily="34" charset="0"/>
              </a:rPr>
              <a:t>public </a:t>
            </a:r>
            <a:r>
              <a:rPr lang="en-US" altLang="en-US" sz="1400" b="1">
                <a:solidFill>
                  <a:srgbClr val="FF00FF"/>
                </a:solidFill>
                <a:latin typeface="Segoe UI" panose="020B0502040204020203" pitchFamily="34" charset="0"/>
                <a:cs typeface="Segoe UI" panose="020B0502040204020203" pitchFamily="34" charset="0"/>
              </a:rPr>
              <a:t>virtual</a:t>
            </a:r>
            <a:r>
              <a:rPr lang="en-US" altLang="en-US" sz="1400" b="1">
                <a:solidFill>
                  <a:srgbClr val="FF0000"/>
                </a:solidFill>
                <a:latin typeface="Segoe UI" panose="020B0502040204020203" pitchFamily="34" charset="0"/>
                <a:cs typeface="Segoe UI" panose="020B0502040204020203" pitchFamily="34" charset="0"/>
              </a:rPr>
              <a:t> double FindArea()</a:t>
            </a:r>
          </a:p>
          <a:p>
            <a:pPr>
              <a:lnSpc>
                <a:spcPct val="80000"/>
              </a:lnSpc>
              <a:buClr>
                <a:schemeClr val="bg1"/>
              </a:buClr>
              <a:buFont typeface="Wingdings" panose="05000000000000000000" pitchFamily="2" charset="2"/>
              <a:buNone/>
            </a:pPr>
            <a:r>
              <a:rPr lang="en-US" altLang="en-US" sz="1400" b="1">
                <a:solidFill>
                  <a:srgbClr val="FF0000"/>
                </a:solidFill>
                <a:latin typeface="Segoe UI" panose="020B0502040204020203" pitchFamily="34" charset="0"/>
                <a:cs typeface="Segoe UI" panose="020B0502040204020203" pitchFamily="34" charset="0"/>
              </a:rPr>
              <a:t>    {</a:t>
            </a:r>
          </a:p>
          <a:p>
            <a:pPr>
              <a:lnSpc>
                <a:spcPct val="80000"/>
              </a:lnSpc>
              <a:buClr>
                <a:schemeClr val="bg1"/>
              </a:buClr>
              <a:buFont typeface="Wingdings" panose="05000000000000000000" pitchFamily="2" charset="2"/>
              <a:buNone/>
            </a:pPr>
            <a:r>
              <a:rPr lang="en-US" altLang="en-US" sz="1400" b="1">
                <a:solidFill>
                  <a:srgbClr val="FF0000"/>
                </a:solidFill>
                <a:latin typeface="Segoe UI" panose="020B0502040204020203" pitchFamily="34" charset="0"/>
                <a:cs typeface="Segoe UI" panose="020B0502040204020203" pitchFamily="34" charset="0"/>
              </a:rPr>
              <a:t>        return 1.0; </a:t>
            </a:r>
            <a:r>
              <a:rPr lang="en-US" altLang="en-US" sz="1400" b="1">
                <a:solidFill>
                  <a:srgbClr val="008000"/>
                </a:solidFill>
                <a:latin typeface="Segoe UI" panose="020B0502040204020203" pitchFamily="34" charset="0"/>
                <a:cs typeface="Segoe UI" panose="020B0502040204020203" pitchFamily="34" charset="0"/>
              </a:rPr>
              <a:t>// dummy</a:t>
            </a:r>
          </a:p>
          <a:p>
            <a:pPr>
              <a:lnSpc>
                <a:spcPct val="80000"/>
              </a:lnSpc>
              <a:buClr>
                <a:schemeClr val="bg1"/>
              </a:buClr>
              <a:buFont typeface="Wingdings" panose="05000000000000000000" pitchFamily="2" charset="2"/>
              <a:buNone/>
            </a:pPr>
            <a:r>
              <a:rPr lang="en-US" altLang="en-US" sz="1400" b="1">
                <a:solidFill>
                  <a:srgbClr val="FF0000"/>
                </a:solidFill>
                <a:latin typeface="Segoe UI" panose="020B0502040204020203" pitchFamily="34" charset="0"/>
                <a:cs typeface="Segoe UI" panose="020B0502040204020203" pitchFamily="34" charset="0"/>
              </a:rPr>
              <a:t>    }</a:t>
            </a:r>
          </a:p>
          <a:p>
            <a:pPr>
              <a:lnSpc>
                <a:spcPct val="80000"/>
              </a:lnSpc>
              <a:buClr>
                <a:schemeClr val="bg1"/>
              </a:buClr>
              <a:buFont typeface="Wingdings" panose="05000000000000000000" pitchFamily="2" charset="2"/>
              <a:buNone/>
            </a:pPr>
            <a:r>
              <a:rPr lang="en-US" altLang="en-US" sz="1400">
                <a:solidFill>
                  <a:srgbClr val="FF0000"/>
                </a:solidFill>
                <a:latin typeface="Segoe UI" panose="020B0502040204020203" pitchFamily="34" charset="0"/>
                <a:cs typeface="Segoe UI" panose="020B0502040204020203" pitchFamily="34" charset="0"/>
              </a:rPr>
              <a:t>    </a:t>
            </a:r>
            <a:r>
              <a:rPr lang="en-US" altLang="en-US" sz="1400">
                <a:solidFill>
                  <a:schemeClr val="tx1"/>
                </a:solidFill>
                <a:latin typeface="Segoe UI" panose="020B0502040204020203" pitchFamily="34" charset="0"/>
                <a:cs typeface="Segoe UI" panose="020B0502040204020203" pitchFamily="34" charset="0"/>
              </a:rPr>
              <a:t>. . .</a:t>
            </a:r>
          </a:p>
        </p:txBody>
      </p:sp>
      <p:sp>
        <p:nvSpPr>
          <p:cNvPr id="15369" name="Line 6"/>
          <p:cNvSpPr>
            <a:spLocks noChangeShapeType="1"/>
          </p:cNvSpPr>
          <p:nvPr/>
        </p:nvSpPr>
        <p:spPr bwMode="auto">
          <a:xfrm>
            <a:off x="4495800" y="3200400"/>
            <a:ext cx="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370" name="Line 8"/>
          <p:cNvSpPr>
            <a:spLocks noChangeShapeType="1"/>
          </p:cNvSpPr>
          <p:nvPr/>
        </p:nvSpPr>
        <p:spPr bwMode="auto">
          <a:xfrm>
            <a:off x="2057400" y="3352800"/>
            <a:ext cx="4953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371" name="Text Box 11"/>
          <p:cNvSpPr txBox="1">
            <a:spLocks noChangeArrowheads="1"/>
          </p:cNvSpPr>
          <p:nvPr/>
        </p:nvSpPr>
        <p:spPr bwMode="auto">
          <a:xfrm>
            <a:off x="6788150" y="2114550"/>
            <a:ext cx="2127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r>
              <a:rPr kumimoji="1" lang="en-US" altLang="en-US" sz="2000">
                <a:solidFill>
                  <a:srgbClr val="0000FF"/>
                </a:solidFill>
                <a:latin typeface="Segoe UI" panose="020B0502040204020203" pitchFamily="34" charset="0"/>
                <a:cs typeface="Segoe UI" panose="020B0502040204020203" pitchFamily="34" charset="0"/>
              </a:rPr>
              <a:t>Implementation</a:t>
            </a:r>
          </a:p>
          <a:p>
            <a:pPr>
              <a:lnSpc>
                <a:spcPct val="80000"/>
              </a:lnSpc>
              <a:buClr>
                <a:schemeClr val="bg1"/>
              </a:buClr>
              <a:buFont typeface="Wingdings" panose="05000000000000000000" pitchFamily="2" charset="2"/>
              <a:buNone/>
            </a:pPr>
            <a:r>
              <a:rPr kumimoji="1" lang="en-US" altLang="en-US" sz="2000">
                <a:solidFill>
                  <a:srgbClr val="0000FF"/>
                </a:solidFill>
                <a:latin typeface="Segoe UI" panose="020B0502040204020203" pitchFamily="34" charset="0"/>
                <a:cs typeface="Segoe UI" panose="020B0502040204020203" pitchFamily="34" charset="0"/>
              </a:rPr>
              <a:t>not meaningful </a:t>
            </a:r>
          </a:p>
        </p:txBody>
      </p:sp>
      <p:sp>
        <p:nvSpPr>
          <p:cNvPr id="15372" name="Line 12"/>
          <p:cNvSpPr>
            <a:spLocks noChangeShapeType="1"/>
          </p:cNvSpPr>
          <p:nvPr/>
        </p:nvSpPr>
        <p:spPr bwMode="auto">
          <a:xfrm flipH="1">
            <a:off x="5410200" y="2438400"/>
            <a:ext cx="1371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9000" y="184604"/>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0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B0AD2C-2C49-4E05-A308-302E3354793C}"/>
              </a:ext>
            </a:extLst>
          </p:cNvPr>
          <p:cNvSpPr txBox="1"/>
          <p:nvPr/>
        </p:nvSpPr>
        <p:spPr>
          <a:xfrm>
            <a:off x="2362200" y="2590800"/>
            <a:ext cx="5029200" cy="1976438"/>
          </a:xfrm>
          <a:prstGeom prst="rect">
            <a:avLst/>
          </a:prstGeom>
          <a:noFill/>
        </p:spPr>
        <p:txBody>
          <a:bodyPr>
            <a:spAutoFit/>
          </a:bodyPr>
          <a:lstStyle/>
          <a:p>
            <a:pPr algn="ctr" eaLnBrk="1" hangingPunct="1">
              <a:spcBef>
                <a:spcPct val="20000"/>
              </a:spcBef>
              <a:defRPr/>
            </a:pPr>
            <a:r>
              <a:rPr lang="en-US" sz="3600" b="1" dirty="0">
                <a:solidFill>
                  <a:srgbClr val="0033CC"/>
                </a:solidFill>
                <a:effectLst>
                  <a:outerShdw blurRad="38100" dist="38100" dir="2700000" algn="tl">
                    <a:srgbClr val="C0C0C0"/>
                  </a:outerShdw>
                </a:effectLst>
              </a:rPr>
              <a:t>Abstract Classes</a:t>
            </a:r>
          </a:p>
          <a:p>
            <a:pPr algn="ctr" eaLnBrk="1" hangingPunct="1">
              <a:spcBef>
                <a:spcPct val="20000"/>
              </a:spcBef>
              <a:defRPr/>
            </a:pPr>
            <a:r>
              <a:rPr lang="en-US" sz="3600" b="1" dirty="0">
                <a:solidFill>
                  <a:srgbClr val="0033CC"/>
                </a:solidFill>
                <a:effectLst>
                  <a:outerShdw blurRad="38100" dist="38100" dir="2700000" algn="tl">
                    <a:srgbClr val="C0C0C0"/>
                  </a:outerShdw>
                </a:effectLst>
              </a:rPr>
              <a:t>&amp;</a:t>
            </a:r>
          </a:p>
          <a:p>
            <a:pPr algn="ctr" eaLnBrk="1" hangingPunct="1">
              <a:spcBef>
                <a:spcPct val="20000"/>
              </a:spcBef>
              <a:defRPr/>
            </a:pPr>
            <a:r>
              <a:rPr lang="en-US" sz="3600" b="1" dirty="0">
                <a:solidFill>
                  <a:srgbClr val="0033CC"/>
                </a:solidFill>
                <a:effectLst>
                  <a:outerShdw blurRad="38100" dist="38100" dir="2700000" algn="tl">
                    <a:srgbClr val="C0C0C0"/>
                  </a:outerShdw>
                </a:effectLst>
              </a:rPr>
              <a:t>Abstract Methods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950" y="3208338"/>
            <a:ext cx="288925"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Line 25"/>
          <p:cNvSpPr>
            <a:spLocks noChangeShapeType="1"/>
          </p:cNvSpPr>
          <p:nvPr/>
        </p:nvSpPr>
        <p:spPr bwMode="auto">
          <a:xfrm>
            <a:off x="2057400" y="3429000"/>
            <a:ext cx="0" cy="381000"/>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a:p>
        </p:txBody>
      </p:sp>
      <p:graphicFrame>
        <p:nvGraphicFramePr>
          <p:cNvPr id="736259" name="Group 3">
            <a:extLst>
              <a:ext uri="{FF2B5EF4-FFF2-40B4-BE49-F238E27FC236}">
                <a16:creationId xmlns:a16="http://schemas.microsoft.com/office/drawing/2014/main" id="{4FE016F0-B3A9-492F-88B2-929618273DEC}"/>
              </a:ext>
            </a:extLst>
          </p:cNvPr>
          <p:cNvGraphicFramePr>
            <a:graphicFrameLocks noGrp="1"/>
          </p:cNvGraphicFramePr>
          <p:nvPr>
            <p:ph sz="half" idx="1"/>
          </p:nvPr>
        </p:nvGraphicFramePr>
        <p:xfrm>
          <a:off x="609600" y="3738563"/>
          <a:ext cx="2971800" cy="2103437"/>
        </p:xfrm>
        <a:graphic>
          <a:graphicData uri="http://schemas.openxmlformats.org/drawingml/2006/table">
            <a:tbl>
              <a:tblPr/>
              <a:tblGrid>
                <a:gridCol w="2971800">
                  <a:extLst>
                    <a:ext uri="{9D8B030D-6E8A-4147-A177-3AD203B41FA5}">
                      <a16:colId xmlns:a16="http://schemas.microsoft.com/office/drawing/2014/main" val="20000"/>
                    </a:ext>
                  </a:extLst>
                </a:gridCol>
              </a:tblGrid>
              <a:tr h="399016">
                <a:tc>
                  <a:txBody>
                    <a:body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Circle</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84397">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radius:double</a:t>
                      </a:r>
                      <a:endParaRPr kumimoji="1" lang="en-US" sz="1600" b="1" i="0" u="none" strike="noStrike" cap="none" normalizeH="0" baseline="0" dirty="0">
                        <a:ln>
                          <a:noFill/>
                        </a:ln>
                        <a:solidFill>
                          <a:schemeClr val="tx1"/>
                        </a:solidFill>
                        <a:effectLst/>
                        <a:latin typeface="Consolas" panose="020B0609020204030204" pitchFamily="49" charset="0"/>
                      </a:endParaRP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20024">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+Circle()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+Circle(</a:t>
                      </a:r>
                      <a:r>
                        <a:rPr kumimoji="1" lang="en-US" sz="1600" b="1" i="0" u="none" strike="noStrike" cap="none" normalizeH="0" baseline="0" dirty="0" err="1">
                          <a:ln>
                            <a:noFill/>
                          </a:ln>
                          <a:solidFill>
                            <a:schemeClr val="tx1"/>
                          </a:solidFill>
                          <a:effectLst/>
                          <a:latin typeface="Consolas" panose="020B0609020204030204" pitchFamily="49" charset="0"/>
                        </a:rPr>
                        <a:t>string,double</a:t>
                      </a:r>
                      <a:r>
                        <a:rPr kumimoji="1" lang="en-US" sz="1600" b="1"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rgbClr val="FF0000"/>
                          </a:solidFill>
                          <a:effectLst/>
                          <a:latin typeface="Consolas" panose="020B0609020204030204" pitchFamily="49" charset="0"/>
                        </a:rPr>
                        <a:t>+</a:t>
                      </a:r>
                      <a:r>
                        <a:rPr kumimoji="1" lang="en-US" sz="1600" b="1" i="0" u="none" strike="noStrike" cap="none" normalizeH="0" baseline="0" dirty="0" err="1">
                          <a:ln>
                            <a:noFill/>
                          </a:ln>
                          <a:solidFill>
                            <a:srgbClr val="FF0000"/>
                          </a:solidFill>
                          <a:effectLst/>
                          <a:latin typeface="Consolas" panose="020B0609020204030204" pitchFamily="49" charset="0"/>
                        </a:rPr>
                        <a:t>FindArea</a:t>
                      </a:r>
                      <a:r>
                        <a:rPr kumimoji="1" lang="en-US" sz="1600" b="1" i="0" u="none" strike="noStrike" cap="none" normalizeH="0" baseline="0" dirty="0">
                          <a:ln>
                            <a:noFill/>
                          </a:ln>
                          <a:solidFill>
                            <a:srgbClr val="FF0000"/>
                          </a:solidFill>
                          <a:effectLst/>
                          <a:latin typeface="Consolas" panose="020B0609020204030204" pitchFamily="49" charset="0"/>
                        </a:rPr>
                        <a:t>():double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ToString</a:t>
                      </a:r>
                      <a:r>
                        <a:rPr kumimoji="1" lang="en-US" sz="1600" b="1" i="0" u="none" strike="noStrike" cap="none" normalizeH="0" baseline="0" dirty="0">
                          <a:ln>
                            <a:noFill/>
                          </a:ln>
                          <a:solidFill>
                            <a:schemeClr val="tx1"/>
                          </a:solidFill>
                          <a:effectLst/>
                          <a:latin typeface="Consolas" panose="020B0609020204030204" pitchFamily="49" charset="0"/>
                        </a:rPr>
                        <a:t>():string</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736310" name="Group 54">
            <a:extLst>
              <a:ext uri="{FF2B5EF4-FFF2-40B4-BE49-F238E27FC236}">
                <a16:creationId xmlns:a16="http://schemas.microsoft.com/office/drawing/2014/main" id="{E41B1CF6-06B1-4BE6-896D-5B25948DA3B2}"/>
              </a:ext>
            </a:extLst>
          </p:cNvPr>
          <p:cNvGraphicFramePr>
            <a:graphicFrameLocks noGrp="1"/>
          </p:cNvGraphicFramePr>
          <p:nvPr>
            <p:ph sz="quarter" idx="2"/>
          </p:nvPr>
        </p:nvGraphicFramePr>
        <p:xfrm>
          <a:off x="3124200" y="854075"/>
          <a:ext cx="3276600" cy="2338388"/>
        </p:xfrm>
        <a:graphic>
          <a:graphicData uri="http://schemas.openxmlformats.org/drawingml/2006/table">
            <a:tbl>
              <a:tblPr/>
              <a:tblGrid>
                <a:gridCol w="3276600">
                  <a:extLst>
                    <a:ext uri="{9D8B030D-6E8A-4147-A177-3AD203B41FA5}">
                      <a16:colId xmlns:a16="http://schemas.microsoft.com/office/drawing/2014/main" val="20000"/>
                    </a:ext>
                  </a:extLst>
                </a:gridCol>
              </a:tblGrid>
              <a:tr h="381113">
                <a:tc>
                  <a:txBody>
                    <a:body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1" u="none" strike="noStrike" cap="none" normalizeH="0" baseline="0" dirty="0">
                          <a:ln>
                            <a:noFill/>
                          </a:ln>
                          <a:solidFill>
                            <a:srgbClr val="FF0000"/>
                          </a:solidFill>
                          <a:effectLst/>
                          <a:latin typeface="Consolas" panose="020B0609020204030204" pitchFamily="49" charset="0"/>
                        </a:rPr>
                        <a:t>Shape</a:t>
                      </a: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28015">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type:string</a:t>
                      </a:r>
                      <a:endParaRPr kumimoji="1" lang="en-US" sz="1600" b="1"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color:string</a:t>
                      </a:r>
                      <a:endParaRPr kumimoji="1" lang="en-US" sz="1600" b="1" i="0" u="none" strike="noStrike" cap="none" normalizeH="0" baseline="0" dirty="0">
                        <a:ln>
                          <a:noFill/>
                        </a:ln>
                        <a:solidFill>
                          <a:schemeClr val="tx1"/>
                        </a:solidFill>
                        <a:effectLst/>
                        <a:latin typeface="Consolas" panose="020B0609020204030204" pitchFamily="49" charset="0"/>
                      </a:endParaRP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29260">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+Shape()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+Shape(</a:t>
                      </a:r>
                      <a:r>
                        <a:rPr kumimoji="1" lang="en-US" sz="1600" b="1" i="0" u="none" strike="noStrike" cap="none" normalizeH="0" baseline="0" dirty="0" err="1">
                          <a:ln>
                            <a:noFill/>
                          </a:ln>
                          <a:solidFill>
                            <a:schemeClr val="tx1"/>
                          </a:solidFill>
                          <a:effectLst/>
                          <a:latin typeface="Consolas" panose="020B0609020204030204" pitchFamily="49" charset="0"/>
                        </a:rPr>
                        <a:t>string,string</a:t>
                      </a:r>
                      <a:r>
                        <a:rPr kumimoji="1" lang="en-US" sz="1600" b="1"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1" u="none" strike="noStrike" cap="none" normalizeH="0" baseline="0" dirty="0">
                          <a:ln>
                            <a:noFill/>
                          </a:ln>
                          <a:solidFill>
                            <a:srgbClr val="FF0000"/>
                          </a:solidFill>
                          <a:effectLst/>
                          <a:latin typeface="Consolas" panose="020B0609020204030204" pitchFamily="49" charset="0"/>
                        </a:rPr>
                        <a:t>+</a:t>
                      </a:r>
                      <a:r>
                        <a:rPr kumimoji="1" lang="en-US" sz="1600" b="1" i="1" u="none" strike="noStrike" cap="none" normalizeH="0" baseline="0" dirty="0" err="1">
                          <a:ln>
                            <a:noFill/>
                          </a:ln>
                          <a:solidFill>
                            <a:srgbClr val="FF0000"/>
                          </a:solidFill>
                          <a:effectLst/>
                          <a:latin typeface="Consolas" panose="020B0609020204030204" pitchFamily="49" charset="0"/>
                        </a:rPr>
                        <a:t>FindArea</a:t>
                      </a:r>
                      <a:r>
                        <a:rPr kumimoji="1" lang="en-US" sz="1600" b="1" i="1" u="none" strike="noStrike" cap="none" normalizeH="0" baseline="0" dirty="0">
                          <a:ln>
                            <a:noFill/>
                          </a:ln>
                          <a:solidFill>
                            <a:srgbClr val="FF0000"/>
                          </a:solidFill>
                          <a:effectLst/>
                          <a:latin typeface="Consolas" panose="020B0609020204030204" pitchFamily="49" charset="0"/>
                        </a:rPr>
                        <a:t>():double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ToString</a:t>
                      </a:r>
                      <a:r>
                        <a:rPr kumimoji="1" lang="en-US" sz="1600" b="1" i="0" u="none" strike="noStrike" cap="none" normalizeH="0" baseline="0" dirty="0">
                          <a:ln>
                            <a:noFill/>
                          </a:ln>
                          <a:solidFill>
                            <a:schemeClr val="tx1"/>
                          </a:solidFill>
                          <a:effectLst/>
                          <a:latin typeface="Consolas" panose="020B0609020204030204" pitchFamily="49" charset="0"/>
                        </a:rPr>
                        <a:t>():string</a:t>
                      </a: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8456" name="Line 23"/>
          <p:cNvSpPr>
            <a:spLocks noChangeShapeType="1"/>
          </p:cNvSpPr>
          <p:nvPr/>
        </p:nvSpPr>
        <p:spPr bwMode="auto">
          <a:xfrm>
            <a:off x="2057400" y="3429000"/>
            <a:ext cx="4953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457" name="Line 24"/>
          <p:cNvSpPr>
            <a:spLocks noChangeShapeType="1"/>
          </p:cNvSpPr>
          <p:nvPr/>
        </p:nvSpPr>
        <p:spPr bwMode="auto">
          <a:xfrm>
            <a:off x="7010400" y="3429000"/>
            <a:ext cx="0" cy="381000"/>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a:p>
        </p:txBody>
      </p:sp>
      <p:sp>
        <p:nvSpPr>
          <p:cNvPr id="18458" name="Line 27"/>
          <p:cNvSpPr>
            <a:spLocks noChangeShapeType="1"/>
          </p:cNvSpPr>
          <p:nvPr/>
        </p:nvSpPr>
        <p:spPr bwMode="auto">
          <a:xfrm>
            <a:off x="4572000" y="3352800"/>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736297" name="Group 41">
            <a:extLst>
              <a:ext uri="{FF2B5EF4-FFF2-40B4-BE49-F238E27FC236}">
                <a16:creationId xmlns:a16="http://schemas.microsoft.com/office/drawing/2014/main" id="{C2175EA2-1E62-47AB-9F5A-0485314641BB}"/>
              </a:ext>
            </a:extLst>
          </p:cNvPr>
          <p:cNvGraphicFramePr>
            <a:graphicFrameLocks noGrp="1"/>
          </p:cNvGraphicFramePr>
          <p:nvPr>
            <p:ph sz="quarter" idx="3"/>
          </p:nvPr>
        </p:nvGraphicFramePr>
        <p:xfrm>
          <a:off x="5334000" y="3733800"/>
          <a:ext cx="2895600" cy="2108200"/>
        </p:xfrm>
        <a:graphic>
          <a:graphicData uri="http://schemas.openxmlformats.org/drawingml/2006/table">
            <a:tbl>
              <a:tblPr/>
              <a:tblGrid>
                <a:gridCol w="2895600">
                  <a:extLst>
                    <a:ext uri="{9D8B030D-6E8A-4147-A177-3AD203B41FA5}">
                      <a16:colId xmlns:a16="http://schemas.microsoft.com/office/drawing/2014/main" val="20000"/>
                    </a:ext>
                  </a:extLst>
                </a:gridCol>
              </a:tblGrid>
              <a:tr h="352346">
                <a:tc>
                  <a:txBody>
                    <a:bodyPr/>
                    <a:lstStyle/>
                    <a:p>
                      <a:pPr marL="0" marR="0" lvl="0" indent="0" algn="ctr"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Square</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26943">
                <a:tc>
                  <a:txBody>
                    <a:bodyPr/>
                    <a:lstStyle/>
                    <a:p>
                      <a:pPr marL="0" marR="0" lvl="0" indent="0" algn="l" defTabSz="914400" rtl="0" eaLnBrk="0" fontAlgn="base" latinLnBrk="0" hangingPunct="0">
                        <a:lnSpc>
                          <a:spcPct val="100000"/>
                        </a:lnSpc>
                        <a:spcBef>
                          <a:spcPct val="20000"/>
                        </a:spcBef>
                        <a:spcAft>
                          <a:spcPct val="0"/>
                        </a:spcAft>
                        <a:buClr>
                          <a:schemeClr val="bg1"/>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length:double</a:t>
                      </a:r>
                      <a:endParaRPr kumimoji="1" lang="en-US" sz="1600" b="1" i="0" u="none" strike="noStrike" cap="none" normalizeH="0" baseline="0" dirty="0">
                        <a:ln>
                          <a:noFill/>
                        </a:ln>
                        <a:solidFill>
                          <a:schemeClr val="tx1"/>
                        </a:solidFill>
                        <a:effectLst/>
                        <a:latin typeface="Consolas" panose="020B0609020204030204" pitchFamily="49" charset="0"/>
                      </a:endParaRP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28911">
                <a:tc>
                  <a:txBody>
                    <a:body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+Square()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+Square(</a:t>
                      </a:r>
                      <a:r>
                        <a:rPr kumimoji="1" lang="en-US" sz="1600" b="1" i="0" u="none" strike="noStrike" cap="none" normalizeH="0" baseline="0" dirty="0" err="1">
                          <a:ln>
                            <a:noFill/>
                          </a:ln>
                          <a:solidFill>
                            <a:schemeClr val="tx1"/>
                          </a:solidFill>
                          <a:effectLst/>
                          <a:latin typeface="Consolas" panose="020B0609020204030204" pitchFamily="49" charset="0"/>
                        </a:rPr>
                        <a:t>string,double</a:t>
                      </a:r>
                      <a:r>
                        <a:rPr kumimoji="1" lang="en-US" sz="1600" b="1"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rgbClr val="FF0000"/>
                          </a:solidFill>
                          <a:effectLst/>
                          <a:latin typeface="Consolas" panose="020B0609020204030204" pitchFamily="49" charset="0"/>
                        </a:rPr>
                        <a:t>+</a:t>
                      </a:r>
                      <a:r>
                        <a:rPr kumimoji="1" lang="en-US" sz="1600" b="1" i="0" u="none" strike="noStrike" cap="none" normalizeH="0" baseline="0" dirty="0" err="1">
                          <a:ln>
                            <a:noFill/>
                          </a:ln>
                          <a:solidFill>
                            <a:srgbClr val="FF0000"/>
                          </a:solidFill>
                          <a:effectLst/>
                          <a:latin typeface="Consolas" panose="020B0609020204030204" pitchFamily="49" charset="0"/>
                        </a:rPr>
                        <a:t>FindArea</a:t>
                      </a:r>
                      <a:r>
                        <a:rPr kumimoji="1" lang="en-US" sz="1600" b="1" i="0" u="none" strike="noStrike" cap="none" normalizeH="0" baseline="0" dirty="0">
                          <a:ln>
                            <a:noFill/>
                          </a:ln>
                          <a:solidFill>
                            <a:srgbClr val="FF0000"/>
                          </a:solidFill>
                          <a:effectLst/>
                          <a:latin typeface="Consolas" panose="020B0609020204030204" pitchFamily="49" charset="0"/>
                        </a:rPr>
                        <a:t>():double</a:t>
                      </a:r>
                    </a:p>
                    <a:p>
                      <a:pPr marL="0" marR="0" lvl="0" indent="0" algn="l" defTabSz="914400" rtl="0" eaLnBrk="0" fontAlgn="base" latinLnBrk="0" hangingPunct="0">
                        <a:lnSpc>
                          <a:spcPct val="100000"/>
                        </a:lnSpc>
                        <a:spcBef>
                          <a:spcPct val="20000"/>
                        </a:spcBef>
                        <a:spcAft>
                          <a:spcPct val="0"/>
                        </a:spcAft>
                        <a:buClr>
                          <a:schemeClr val="tx2"/>
                        </a:buClr>
                        <a:buSzTx/>
                        <a:buFont typeface="Wingdings" pitchFamily="2" charset="2"/>
                        <a:buNone/>
                        <a:tabLst/>
                      </a:pPr>
                      <a:r>
                        <a:rPr kumimoji="1" lang="en-US" sz="1600" b="1" i="0" u="none" strike="noStrike" cap="none" normalizeH="0" baseline="0" dirty="0">
                          <a:ln>
                            <a:noFill/>
                          </a:ln>
                          <a:solidFill>
                            <a:schemeClr val="tx1"/>
                          </a:solidFill>
                          <a:effectLst/>
                          <a:latin typeface="Consolas" panose="020B0609020204030204" pitchFamily="49" charset="0"/>
                        </a:rPr>
                        <a:t>+</a:t>
                      </a:r>
                      <a:r>
                        <a:rPr kumimoji="1" lang="en-US" sz="1600" b="1" i="0" u="none" strike="noStrike" cap="none" normalizeH="0" baseline="0" dirty="0" err="1">
                          <a:ln>
                            <a:noFill/>
                          </a:ln>
                          <a:solidFill>
                            <a:schemeClr val="tx1"/>
                          </a:solidFill>
                          <a:effectLst/>
                          <a:latin typeface="Consolas" panose="020B0609020204030204" pitchFamily="49" charset="0"/>
                        </a:rPr>
                        <a:t>ToString</a:t>
                      </a:r>
                      <a:r>
                        <a:rPr kumimoji="1" lang="en-US" sz="1600" b="1" i="0" u="none" strike="noStrike" cap="none" normalizeH="0" baseline="0" dirty="0">
                          <a:ln>
                            <a:noFill/>
                          </a:ln>
                          <a:solidFill>
                            <a:schemeClr val="tx1"/>
                          </a:solidFill>
                          <a:effectLst/>
                          <a:latin typeface="Consolas" panose="020B0609020204030204" pitchFamily="49" charset="0"/>
                        </a:rPr>
                        <a:t>():string</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8469" name="Text Box 38"/>
          <p:cNvSpPr txBox="1">
            <a:spLocks noChangeArrowheads="1"/>
          </p:cNvSpPr>
          <p:nvPr/>
        </p:nvSpPr>
        <p:spPr bwMode="auto">
          <a:xfrm>
            <a:off x="269875" y="2519363"/>
            <a:ext cx="2705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spcBef>
                <a:spcPct val="50000"/>
              </a:spcBef>
              <a:buClr>
                <a:schemeClr val="bg1"/>
              </a:buClr>
              <a:buFont typeface="Wingdings" panose="05000000000000000000" pitchFamily="2" charset="2"/>
              <a:buNone/>
            </a:pPr>
            <a:r>
              <a:rPr kumimoji="1" lang="en-US" altLang="en-US" sz="2000" b="1" i="1">
                <a:solidFill>
                  <a:srgbClr val="0000FF"/>
                </a:solidFill>
                <a:latin typeface="Arial Narrow" panose="020B0606020202030204" pitchFamily="34" charset="0"/>
              </a:rPr>
              <a:t>abstract method in italic</a:t>
            </a:r>
          </a:p>
        </p:txBody>
      </p:sp>
      <p:sp>
        <p:nvSpPr>
          <p:cNvPr id="18470" name="Line 48"/>
          <p:cNvSpPr>
            <a:spLocks noChangeShapeType="1"/>
          </p:cNvSpPr>
          <p:nvPr/>
        </p:nvSpPr>
        <p:spPr bwMode="auto">
          <a:xfrm flipV="1">
            <a:off x="2819400" y="2667000"/>
            <a:ext cx="304800" cy="158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71" name="Text Box 49"/>
          <p:cNvSpPr txBox="1">
            <a:spLocks noChangeArrowheads="1"/>
          </p:cNvSpPr>
          <p:nvPr/>
        </p:nvSpPr>
        <p:spPr bwMode="auto">
          <a:xfrm>
            <a:off x="381000" y="846138"/>
            <a:ext cx="2209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spcBef>
                <a:spcPct val="0"/>
              </a:spcBef>
              <a:buClr>
                <a:schemeClr val="bg1"/>
              </a:buClr>
              <a:buFont typeface="Wingdings" panose="05000000000000000000" pitchFamily="2" charset="2"/>
              <a:buNone/>
            </a:pPr>
            <a:r>
              <a:rPr kumimoji="1" lang="en-US" altLang="en-US" sz="2000" b="1" i="1">
                <a:solidFill>
                  <a:srgbClr val="0000FF"/>
                </a:solidFill>
                <a:latin typeface="Arial Narrow" panose="020B0606020202030204" pitchFamily="34" charset="0"/>
              </a:rPr>
              <a:t>Class name in italic</a:t>
            </a:r>
          </a:p>
        </p:txBody>
      </p:sp>
      <p:sp>
        <p:nvSpPr>
          <p:cNvPr id="18472" name="Line 51"/>
          <p:cNvSpPr>
            <a:spLocks noChangeShapeType="1"/>
          </p:cNvSpPr>
          <p:nvPr/>
        </p:nvSpPr>
        <p:spPr bwMode="auto">
          <a:xfrm>
            <a:off x="2590800" y="1006475"/>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18473" name="Title 1"/>
          <p:cNvSpPr>
            <a:spLocks noGrp="1" noChangeArrowheads="1"/>
          </p:cNvSpPr>
          <p:nvPr>
            <p:ph type="title"/>
          </p:nvPr>
        </p:nvSpPr>
        <p:spPr/>
        <p:txBody>
          <a:bodyPr/>
          <a:lstStyle/>
          <a:p>
            <a:r>
              <a:rPr lang="en-US" altLang="en-US"/>
              <a:t>Representing Abstract Classes in UML</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64324" y="2794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6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4648200" y="3768725"/>
            <a:ext cx="4191000" cy="2154238"/>
          </a:xfrm>
          <a:prstGeom prst="rect">
            <a:avLst/>
          </a:prstGeom>
          <a:solidFill>
            <a:srgbClr val="CCFFFF"/>
          </a:solidFill>
          <a:ln w="19050">
            <a:solidFill>
              <a:schemeClr val="tx1"/>
            </a:solidFill>
            <a:miter lim="800000"/>
            <a:headEnd type="none" w="sm" len="sm"/>
            <a:tailEnd type="none" w="sm" len="sm"/>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class Square : Shape</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public double Length { … }</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 . .</a:t>
            </a:r>
          </a:p>
          <a:p>
            <a:pPr>
              <a:lnSpc>
                <a:spcPct val="80000"/>
              </a:lnSpc>
              <a:buClr>
                <a:schemeClr val="bg1"/>
              </a:buClr>
              <a:buFont typeface="Wingdings" panose="05000000000000000000" pitchFamily="2" charset="2"/>
              <a:buNone/>
            </a:pPr>
            <a:r>
              <a:rPr lang="en-US" altLang="en-US" sz="1400">
                <a:solidFill>
                  <a:schemeClr val="tx1"/>
                </a:solidFill>
                <a:latin typeface="Segoe UI" panose="020B0502040204020203" pitchFamily="34" charset="0"/>
                <a:cs typeface="Segoe UI" panose="020B0502040204020203" pitchFamily="34" charset="0"/>
              </a:rPr>
              <a:t>   </a:t>
            </a:r>
            <a:r>
              <a:rPr lang="en-US" altLang="en-US" sz="1600" b="1">
                <a:solidFill>
                  <a:srgbClr val="0000FF"/>
                </a:solidFill>
                <a:latin typeface="Segoe UI" panose="020B0502040204020203" pitchFamily="34" charset="0"/>
                <a:cs typeface="Segoe UI" panose="020B0502040204020203" pitchFamily="34" charset="0"/>
              </a:rPr>
              <a:t>public </a:t>
            </a:r>
            <a:r>
              <a:rPr lang="en-US" altLang="en-US" sz="1600" b="1">
                <a:solidFill>
                  <a:srgbClr val="FF33CC"/>
                </a:solidFill>
                <a:latin typeface="Segoe UI" panose="020B0502040204020203" pitchFamily="34" charset="0"/>
                <a:cs typeface="Segoe UI" panose="020B0502040204020203" pitchFamily="34" charset="0"/>
              </a:rPr>
              <a:t>override</a:t>
            </a:r>
            <a:r>
              <a:rPr lang="en-US" altLang="en-US" sz="1600" b="1">
                <a:solidFill>
                  <a:srgbClr val="0000FF"/>
                </a:solidFill>
                <a:latin typeface="Segoe UI" panose="020B0502040204020203" pitchFamily="34" charset="0"/>
                <a:cs typeface="Segoe UI" panose="020B0502040204020203" pitchFamily="34" charset="0"/>
              </a:rPr>
              <a:t> double </a:t>
            </a:r>
            <a:r>
              <a:rPr lang="en-US" altLang="en-US" sz="1600" b="1">
                <a:solidFill>
                  <a:srgbClr val="FF0000"/>
                </a:solidFill>
                <a:latin typeface="Segoe UI" panose="020B0502040204020203" pitchFamily="34" charset="0"/>
                <a:cs typeface="Segoe UI" panose="020B0502040204020203" pitchFamily="34" charset="0"/>
              </a:rPr>
              <a:t>FindArea()</a:t>
            </a:r>
          </a:p>
          <a:p>
            <a:pPr>
              <a:lnSpc>
                <a:spcPct val="80000"/>
              </a:lnSpc>
              <a:buClr>
                <a:schemeClr val="bg1"/>
              </a:buClr>
              <a:buFont typeface="Wingdings" panose="05000000000000000000" pitchFamily="2" charset="2"/>
              <a:buNone/>
            </a:pPr>
            <a:r>
              <a:rPr lang="en-US" altLang="en-US" sz="1600" b="1">
                <a:solidFill>
                  <a:srgbClr val="0000FF"/>
                </a:solidFill>
                <a:latin typeface="Segoe UI" panose="020B0502040204020203" pitchFamily="34" charset="0"/>
                <a:cs typeface="Segoe UI" panose="020B0502040204020203" pitchFamily="34" charset="0"/>
              </a:rPr>
              <a:t>   {</a:t>
            </a:r>
          </a:p>
          <a:p>
            <a:pPr>
              <a:lnSpc>
                <a:spcPct val="80000"/>
              </a:lnSpc>
              <a:buClr>
                <a:schemeClr val="bg1"/>
              </a:buClr>
              <a:buFont typeface="Wingdings" panose="05000000000000000000" pitchFamily="2" charset="2"/>
              <a:buNone/>
            </a:pPr>
            <a:r>
              <a:rPr lang="en-US" altLang="en-US" sz="1600" b="1">
                <a:solidFill>
                  <a:srgbClr val="0000FF"/>
                </a:solidFill>
                <a:latin typeface="Segoe UI" panose="020B0502040204020203" pitchFamily="34" charset="0"/>
                <a:cs typeface="Segoe UI" panose="020B0502040204020203" pitchFamily="34" charset="0"/>
              </a:rPr>
              <a:t>     return Length * Length;</a:t>
            </a:r>
          </a:p>
          <a:p>
            <a:pPr>
              <a:lnSpc>
                <a:spcPct val="80000"/>
              </a:lnSpc>
              <a:buClr>
                <a:schemeClr val="bg1"/>
              </a:buClr>
              <a:buFont typeface="Wingdings" panose="05000000000000000000" pitchFamily="2" charset="2"/>
              <a:buNone/>
            </a:pPr>
            <a:r>
              <a:rPr lang="en-US" altLang="en-US" sz="1600" b="1">
                <a:solidFill>
                  <a:srgbClr val="0000FF"/>
                </a:solidFill>
                <a:latin typeface="Segoe UI" panose="020B0502040204020203" pitchFamily="34" charset="0"/>
                <a:cs typeface="Segoe UI" panose="020B0502040204020203" pitchFamily="34" charset="0"/>
              </a:rPr>
              <a:t>   }</a:t>
            </a:r>
          </a:p>
          <a:p>
            <a:pPr>
              <a:lnSpc>
                <a:spcPct val="80000"/>
              </a:lnSpc>
              <a:buClr>
                <a:schemeClr val="bg1"/>
              </a:buClr>
              <a:buFont typeface="Wingdings" panose="05000000000000000000" pitchFamily="2" charset="2"/>
              <a:buNone/>
            </a:pPr>
            <a:r>
              <a:rPr lang="en-US" altLang="en-US" sz="1400" b="1">
                <a:solidFill>
                  <a:schemeClr val="tx1"/>
                </a:solidFill>
                <a:latin typeface="Arial Narrow" panose="020B0606020202030204" pitchFamily="34" charset="0"/>
              </a:rPr>
              <a:t>   . . .</a:t>
            </a:r>
          </a:p>
        </p:txBody>
      </p:sp>
      <p:sp>
        <p:nvSpPr>
          <p:cNvPr id="20483" name="Rectangle 5"/>
          <p:cNvSpPr>
            <a:spLocks noChangeArrowheads="1"/>
          </p:cNvSpPr>
          <p:nvPr/>
        </p:nvSpPr>
        <p:spPr bwMode="auto">
          <a:xfrm>
            <a:off x="2286000" y="838200"/>
            <a:ext cx="4267200" cy="2012950"/>
          </a:xfrm>
          <a:prstGeom prst="rect">
            <a:avLst/>
          </a:prstGeom>
          <a:solidFill>
            <a:schemeClr val="bg1"/>
          </a:solidFill>
          <a:ln w="12700" algn="ctr">
            <a:solidFill>
              <a:schemeClr val="tx1"/>
            </a:solidFill>
            <a:miter lim="800000"/>
            <a:headEnd/>
            <a:tailEnd/>
          </a:ln>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r>
              <a:rPr lang="en-US" altLang="en-US" sz="1600" b="1">
                <a:solidFill>
                  <a:srgbClr val="FF0000"/>
                </a:solidFill>
                <a:latin typeface="Arial Narrow" panose="020B0606020202030204" pitchFamily="34" charset="0"/>
              </a:rPr>
              <a:t>abstract</a:t>
            </a:r>
            <a:r>
              <a:rPr lang="en-US" altLang="en-US" sz="1600" b="1">
                <a:solidFill>
                  <a:schemeClr val="tx1"/>
                </a:solidFill>
                <a:latin typeface="Arial Narrow" panose="020B0606020202030204" pitchFamily="34" charset="0"/>
              </a:rPr>
              <a:t> class Shape</a:t>
            </a:r>
          </a:p>
          <a:p>
            <a:pPr>
              <a:lnSpc>
                <a:spcPct val="80000"/>
              </a:lnSpc>
              <a:buClr>
                <a:schemeClr val="bg1"/>
              </a:buClr>
              <a:buFont typeface="Wingdings" panose="05000000000000000000" pitchFamily="2" charset="2"/>
              <a:buNone/>
            </a:pPr>
            <a:r>
              <a:rPr lang="en-US" altLang="en-US" sz="1600" b="1">
                <a:solidFill>
                  <a:schemeClr val="tx1"/>
                </a:solidFill>
                <a:latin typeface="Arial Narrow" panose="020B0606020202030204" pitchFamily="34" charset="0"/>
              </a:rPr>
              <a:t>{</a:t>
            </a:r>
          </a:p>
          <a:p>
            <a:pPr>
              <a:lnSpc>
                <a:spcPct val="80000"/>
              </a:lnSpc>
              <a:buClr>
                <a:schemeClr val="bg1"/>
              </a:buClr>
              <a:buFont typeface="Wingdings" panose="05000000000000000000" pitchFamily="2" charset="2"/>
              <a:buNone/>
            </a:pPr>
            <a:r>
              <a:rPr lang="en-US" altLang="en-US" sz="1600" b="1">
                <a:solidFill>
                  <a:schemeClr val="tx1"/>
                </a:solidFill>
                <a:latin typeface="Arial Narrow" panose="020B0606020202030204" pitchFamily="34" charset="0"/>
              </a:rPr>
              <a:t>  public string Type { … } //Property</a:t>
            </a:r>
          </a:p>
          <a:p>
            <a:pPr>
              <a:lnSpc>
                <a:spcPct val="80000"/>
              </a:lnSpc>
              <a:buClr>
                <a:schemeClr val="bg1"/>
              </a:buClr>
              <a:buFont typeface="Wingdings" panose="05000000000000000000" pitchFamily="2" charset="2"/>
              <a:buNone/>
            </a:pPr>
            <a:r>
              <a:rPr lang="en-US" altLang="en-US" sz="1600" b="1">
                <a:solidFill>
                  <a:schemeClr val="tx1"/>
                </a:solidFill>
                <a:latin typeface="Arial Narrow" panose="020B0606020202030204" pitchFamily="34" charset="0"/>
              </a:rPr>
              <a:t>  public string Color{ … } //Property</a:t>
            </a:r>
          </a:p>
          <a:p>
            <a:pPr>
              <a:lnSpc>
                <a:spcPct val="80000"/>
              </a:lnSpc>
              <a:buClr>
                <a:schemeClr val="bg1"/>
              </a:buClr>
              <a:buFont typeface="Wingdings" panose="05000000000000000000" pitchFamily="2" charset="2"/>
              <a:buNone/>
            </a:pPr>
            <a:r>
              <a:rPr lang="en-US" altLang="en-US" sz="1600" b="1">
                <a:solidFill>
                  <a:schemeClr val="tx1"/>
                </a:solidFill>
                <a:latin typeface="Arial Narrow" panose="020B0606020202030204" pitchFamily="34" charset="0"/>
              </a:rPr>
              <a:t>  . . .</a:t>
            </a:r>
          </a:p>
          <a:p>
            <a:pPr>
              <a:lnSpc>
                <a:spcPct val="80000"/>
              </a:lnSpc>
              <a:buClr>
                <a:schemeClr val="bg1"/>
              </a:buClr>
              <a:buFont typeface="Wingdings" panose="05000000000000000000" pitchFamily="2" charset="2"/>
              <a:buNone/>
            </a:pPr>
            <a:r>
              <a:rPr lang="en-US" altLang="en-US" sz="1600" b="1">
                <a:solidFill>
                  <a:schemeClr val="tx1"/>
                </a:solidFill>
                <a:latin typeface="Arial Narrow" panose="020B0606020202030204" pitchFamily="34" charset="0"/>
              </a:rPr>
              <a:t>  </a:t>
            </a:r>
            <a:r>
              <a:rPr lang="en-US" altLang="en-US" sz="1800" b="1">
                <a:solidFill>
                  <a:srgbClr val="FF0000"/>
                </a:solidFill>
                <a:latin typeface="Arial Narrow" panose="020B0606020202030204" pitchFamily="34" charset="0"/>
              </a:rPr>
              <a:t>public abstract double FindArea();</a:t>
            </a:r>
          </a:p>
          <a:p>
            <a:pPr>
              <a:lnSpc>
                <a:spcPct val="80000"/>
              </a:lnSpc>
              <a:buClr>
                <a:schemeClr val="bg1"/>
              </a:buClr>
              <a:buFont typeface="Wingdings" panose="05000000000000000000" pitchFamily="2" charset="2"/>
              <a:buNone/>
            </a:pPr>
            <a:r>
              <a:rPr lang="en-US" altLang="en-US" sz="1600" b="1">
                <a:solidFill>
                  <a:schemeClr val="tx1"/>
                </a:solidFill>
                <a:latin typeface="Arial Narrow" panose="020B0606020202030204" pitchFamily="34" charset="0"/>
              </a:rPr>
              <a:t>  . . .</a:t>
            </a:r>
          </a:p>
          <a:p>
            <a:pPr>
              <a:lnSpc>
                <a:spcPct val="80000"/>
              </a:lnSpc>
              <a:buClr>
                <a:schemeClr val="bg1"/>
              </a:buClr>
              <a:buFont typeface="Wingdings" panose="05000000000000000000" pitchFamily="2" charset="2"/>
              <a:buNone/>
            </a:pPr>
            <a:endParaRPr lang="en-US" altLang="en-US" sz="1400" b="1">
              <a:solidFill>
                <a:schemeClr val="tx1"/>
              </a:solidFill>
              <a:latin typeface="Courier New" panose="02070309020205020404" pitchFamily="49" charset="0"/>
            </a:endParaRPr>
          </a:p>
        </p:txBody>
      </p:sp>
      <p:sp>
        <p:nvSpPr>
          <p:cNvPr id="20484" name="Line 6"/>
          <p:cNvSpPr>
            <a:spLocks noChangeShapeType="1"/>
          </p:cNvSpPr>
          <p:nvPr/>
        </p:nvSpPr>
        <p:spPr bwMode="auto">
          <a:xfrm>
            <a:off x="4495800" y="3048000"/>
            <a:ext cx="0" cy="304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2048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2935288"/>
            <a:ext cx="2889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Line 8"/>
          <p:cNvSpPr>
            <a:spLocks noChangeShapeType="1"/>
          </p:cNvSpPr>
          <p:nvPr/>
        </p:nvSpPr>
        <p:spPr bwMode="auto">
          <a:xfrm>
            <a:off x="2057400" y="3352800"/>
            <a:ext cx="4953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487" name="Line 9"/>
          <p:cNvSpPr>
            <a:spLocks noChangeShapeType="1"/>
          </p:cNvSpPr>
          <p:nvPr/>
        </p:nvSpPr>
        <p:spPr bwMode="auto">
          <a:xfrm>
            <a:off x="7010400" y="3352800"/>
            <a:ext cx="0" cy="457200"/>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a:p>
        </p:txBody>
      </p:sp>
      <p:sp>
        <p:nvSpPr>
          <p:cNvPr id="20488" name="Line 10"/>
          <p:cNvSpPr>
            <a:spLocks noChangeShapeType="1"/>
          </p:cNvSpPr>
          <p:nvPr/>
        </p:nvSpPr>
        <p:spPr bwMode="auto">
          <a:xfrm>
            <a:off x="2057400" y="3352800"/>
            <a:ext cx="0" cy="457200"/>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a:lstStyle/>
          <a:p>
            <a:endParaRPr lang="en-US"/>
          </a:p>
        </p:txBody>
      </p:sp>
      <p:sp>
        <p:nvSpPr>
          <p:cNvPr id="20489" name="Text Box 11"/>
          <p:cNvSpPr txBox="1">
            <a:spLocks noChangeArrowheads="1"/>
          </p:cNvSpPr>
          <p:nvPr/>
        </p:nvSpPr>
        <p:spPr bwMode="auto">
          <a:xfrm>
            <a:off x="6858000" y="1600200"/>
            <a:ext cx="2286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609600" indent="-609600">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lnSpc>
                <a:spcPct val="80000"/>
              </a:lnSpc>
              <a:buClr>
                <a:schemeClr val="bg1"/>
              </a:buClr>
              <a:buFont typeface="Wingdings" panose="05000000000000000000" pitchFamily="2" charset="2"/>
              <a:buNone/>
            </a:pPr>
            <a:r>
              <a:rPr kumimoji="1" lang="en-US" altLang="en-US" sz="1800" b="1">
                <a:solidFill>
                  <a:srgbClr val="FF0000"/>
                </a:solidFill>
                <a:latin typeface="Arial Narrow" panose="020B0606020202030204" pitchFamily="34" charset="0"/>
                <a:cs typeface="Segoe UI" panose="020B0502040204020203" pitchFamily="34" charset="0"/>
              </a:rPr>
              <a:t>Abstract Method</a:t>
            </a:r>
          </a:p>
          <a:p>
            <a:pPr>
              <a:lnSpc>
                <a:spcPct val="80000"/>
              </a:lnSpc>
              <a:buClr>
                <a:schemeClr val="bg1"/>
              </a:buClr>
              <a:buFont typeface="Wingdings" panose="05000000000000000000" pitchFamily="2" charset="2"/>
              <a:buNone/>
            </a:pPr>
            <a:r>
              <a:rPr kumimoji="1" lang="en-US" altLang="en-US" sz="1800" b="1">
                <a:solidFill>
                  <a:srgbClr val="FF0000"/>
                </a:solidFill>
                <a:latin typeface="Arial Narrow" panose="020B0606020202030204" pitchFamily="34" charset="0"/>
                <a:cs typeface="Segoe UI" panose="020B0502040204020203" pitchFamily="34" charset="0"/>
              </a:rPr>
              <a:t>(with no ‘body’)</a:t>
            </a:r>
          </a:p>
          <a:p>
            <a:pPr>
              <a:lnSpc>
                <a:spcPct val="80000"/>
              </a:lnSpc>
              <a:buClr>
                <a:schemeClr val="bg1"/>
              </a:buClr>
              <a:buFont typeface="Wingdings" panose="05000000000000000000" pitchFamily="2" charset="2"/>
              <a:buNone/>
            </a:pPr>
            <a:r>
              <a:rPr kumimoji="1" lang="en-US" altLang="en-US" sz="1800" b="1">
                <a:solidFill>
                  <a:srgbClr val="0000FF"/>
                </a:solidFill>
                <a:latin typeface="Arial Narrow" panose="020B0606020202030204" pitchFamily="34" charset="0"/>
                <a:cs typeface="Segoe UI" panose="020B0502040204020203" pitchFamily="34" charset="0"/>
              </a:rPr>
              <a:t>needs to be </a:t>
            </a:r>
          </a:p>
          <a:p>
            <a:pPr>
              <a:lnSpc>
                <a:spcPct val="80000"/>
              </a:lnSpc>
              <a:buClr>
                <a:schemeClr val="bg1"/>
              </a:buClr>
              <a:buFont typeface="Wingdings" panose="05000000000000000000" pitchFamily="2" charset="2"/>
              <a:buNone/>
            </a:pPr>
            <a:r>
              <a:rPr kumimoji="1" lang="en-US" altLang="en-US" sz="1800" b="1">
                <a:solidFill>
                  <a:srgbClr val="0000FF"/>
                </a:solidFill>
                <a:latin typeface="Arial Narrow" panose="020B0606020202030204" pitchFamily="34" charset="0"/>
                <a:cs typeface="Segoe UI" panose="020B0502040204020203" pitchFamily="34" charset="0"/>
              </a:rPr>
              <a:t>implemented in </a:t>
            </a:r>
          </a:p>
          <a:p>
            <a:pPr>
              <a:lnSpc>
                <a:spcPct val="80000"/>
              </a:lnSpc>
              <a:buClr>
                <a:schemeClr val="bg1"/>
              </a:buClr>
              <a:buFont typeface="Wingdings" panose="05000000000000000000" pitchFamily="2" charset="2"/>
              <a:buNone/>
            </a:pPr>
            <a:r>
              <a:rPr kumimoji="1" lang="en-US" altLang="en-US" sz="1800" b="1">
                <a:solidFill>
                  <a:srgbClr val="0000FF"/>
                </a:solidFill>
                <a:latin typeface="Arial Narrow" panose="020B0606020202030204" pitchFamily="34" charset="0"/>
                <a:cs typeface="Segoe UI" panose="020B0502040204020203" pitchFamily="34" charset="0"/>
              </a:rPr>
              <a:t>the subclasses</a:t>
            </a:r>
            <a:r>
              <a:rPr kumimoji="1" lang="en-US" altLang="en-US" sz="1800" b="1">
                <a:solidFill>
                  <a:schemeClr val="tx1"/>
                </a:solidFill>
                <a:latin typeface="Arial Narrow" panose="020B0606020202030204" pitchFamily="34" charset="0"/>
                <a:cs typeface="Segoe UI" panose="020B0502040204020203" pitchFamily="34" charset="0"/>
              </a:rPr>
              <a:t> </a:t>
            </a:r>
          </a:p>
        </p:txBody>
      </p:sp>
      <p:sp>
        <p:nvSpPr>
          <p:cNvPr id="20490" name="Line 12"/>
          <p:cNvSpPr>
            <a:spLocks noChangeShapeType="1"/>
          </p:cNvSpPr>
          <p:nvPr/>
        </p:nvSpPr>
        <p:spPr bwMode="auto">
          <a:xfrm flipH="1">
            <a:off x="6019800" y="2209800"/>
            <a:ext cx="77152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491" name="Line 14"/>
          <p:cNvSpPr>
            <a:spLocks noChangeShapeType="1"/>
          </p:cNvSpPr>
          <p:nvPr/>
        </p:nvSpPr>
        <p:spPr bwMode="auto">
          <a:xfrm flipH="1">
            <a:off x="7391400" y="3022600"/>
            <a:ext cx="603250" cy="1701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0492" name="Title 1"/>
          <p:cNvSpPr>
            <a:spLocks noGrp="1" noChangeArrowheads="1"/>
          </p:cNvSpPr>
          <p:nvPr>
            <p:ph type="title"/>
          </p:nvPr>
        </p:nvSpPr>
        <p:spPr/>
        <p:txBody>
          <a:bodyPr/>
          <a:lstStyle/>
          <a:p>
            <a:r>
              <a:rPr lang="en-US" altLang="en-US"/>
              <a:t>Shape class (as an abstract class)</a:t>
            </a:r>
          </a:p>
        </p:txBody>
      </p:sp>
      <p:sp>
        <p:nvSpPr>
          <p:cNvPr id="20493" name="Text Box 3"/>
          <p:cNvSpPr txBox="1">
            <a:spLocks noChangeArrowheads="1"/>
          </p:cNvSpPr>
          <p:nvPr/>
        </p:nvSpPr>
        <p:spPr bwMode="auto">
          <a:xfrm>
            <a:off x="215900" y="3767138"/>
            <a:ext cx="4191000" cy="2154237"/>
          </a:xfrm>
          <a:prstGeom prst="rect">
            <a:avLst/>
          </a:prstGeom>
          <a:solidFill>
            <a:srgbClr val="CCFFFF"/>
          </a:solidFill>
          <a:ln w="19050">
            <a:solidFill>
              <a:schemeClr val="tx1"/>
            </a:solidFill>
            <a:miter lim="800000"/>
            <a:headEnd type="none" w="sm" len="sm"/>
            <a:tailEnd type="none" w="sm" len="sm"/>
          </a:ln>
        </p:spPr>
        <p:txBody>
          <a:bodyPr>
            <a:spAutoFit/>
          </a:bodyPr>
          <a:lstStyle>
            <a:lvl1pPr>
              <a:spcBef>
                <a:spcPct val="20000"/>
              </a:spcBef>
              <a:buChar char="•"/>
              <a:defRPr sz="2800">
                <a:solidFill>
                  <a:srgbClr val="640064"/>
                </a:solidFill>
                <a:latin typeface="Arial" panose="020B0604020202020204" pitchFamily="34" charset="0"/>
                <a:cs typeface="Arial" panose="020B0604020202020204" pitchFamily="34" charset="0"/>
              </a:defRPr>
            </a:lvl1pPr>
            <a:lvl2pPr marL="742950" indent="-285750">
              <a:spcBef>
                <a:spcPct val="20000"/>
              </a:spcBef>
              <a:buChar char="–"/>
              <a:defRPr sz="2400">
                <a:solidFill>
                  <a:srgbClr val="640064"/>
                </a:solidFill>
                <a:latin typeface="Arial" panose="020B0604020202020204" pitchFamily="34" charset="0"/>
                <a:cs typeface="Arial" panose="020B0604020202020204" pitchFamily="34" charset="0"/>
              </a:defRPr>
            </a:lvl2pPr>
            <a:lvl3pPr marL="1143000" indent="-228600">
              <a:spcBef>
                <a:spcPct val="20000"/>
              </a:spcBef>
              <a:buChar char="•"/>
              <a:defRPr sz="2000">
                <a:solidFill>
                  <a:srgbClr val="640064"/>
                </a:solidFill>
                <a:latin typeface="Arial" panose="020B0604020202020204" pitchFamily="34" charset="0"/>
                <a:cs typeface="Arial" panose="020B0604020202020204" pitchFamily="34" charset="0"/>
              </a:defRPr>
            </a:lvl3pPr>
            <a:lvl4pPr marL="1600200" indent="-228600">
              <a:spcBef>
                <a:spcPct val="20000"/>
              </a:spcBef>
              <a:buChar char="–"/>
              <a:defRPr>
                <a:solidFill>
                  <a:srgbClr val="640064"/>
                </a:solidFill>
                <a:latin typeface="Arial" panose="020B0604020202020204" pitchFamily="34" charset="0"/>
                <a:cs typeface="Arial" panose="020B0604020202020204" pitchFamily="34" charset="0"/>
              </a:defRPr>
            </a:lvl4pPr>
            <a:lvl5pPr marL="2057400" indent="-228600">
              <a:spcBef>
                <a:spcPct val="20000"/>
              </a:spcBef>
              <a:buChar char="»"/>
              <a:defRPr>
                <a:solidFill>
                  <a:srgbClr val="640064"/>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rgbClr val="640064"/>
                </a:solidFill>
                <a:latin typeface="Arial" panose="020B0604020202020204" pitchFamily="34" charset="0"/>
                <a:cs typeface="Arial" panose="020B0604020202020204" pitchFamily="34" charset="0"/>
              </a:defRPr>
            </a:lvl9pPr>
          </a:lstStyle>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class Circle : Shape</a:t>
            </a:r>
          </a:p>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a:t>
            </a:r>
          </a:p>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  public double Radius { … }</a:t>
            </a:r>
          </a:p>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  . . .	</a:t>
            </a:r>
          </a:p>
          <a:p>
            <a:pPr>
              <a:spcBef>
                <a:spcPct val="0"/>
              </a:spcBef>
              <a:buFontTx/>
              <a:buNone/>
            </a:pPr>
            <a:r>
              <a:rPr lang="en-US" altLang="en-US" sz="1600">
                <a:solidFill>
                  <a:schemeClr val="tx1"/>
                </a:solidFill>
                <a:latin typeface="Segoe UI" panose="020B0502040204020203" pitchFamily="34" charset="0"/>
                <a:cs typeface="Segoe UI" panose="020B0502040204020203" pitchFamily="34" charset="0"/>
              </a:rPr>
              <a:t>  </a:t>
            </a:r>
            <a:r>
              <a:rPr lang="en-US" altLang="en-US" sz="1600" b="1">
                <a:solidFill>
                  <a:srgbClr val="0000FF"/>
                </a:solidFill>
                <a:latin typeface="Segoe UI" panose="020B0502040204020203" pitchFamily="34" charset="0"/>
                <a:cs typeface="Segoe UI" panose="020B0502040204020203" pitchFamily="34" charset="0"/>
              </a:rPr>
              <a:t>public </a:t>
            </a:r>
            <a:r>
              <a:rPr lang="en-US" altLang="en-US" sz="1600" b="1">
                <a:solidFill>
                  <a:srgbClr val="FF33CC"/>
                </a:solidFill>
                <a:latin typeface="Segoe UI" panose="020B0502040204020203" pitchFamily="34" charset="0"/>
                <a:cs typeface="Segoe UI" panose="020B0502040204020203" pitchFamily="34" charset="0"/>
              </a:rPr>
              <a:t>override</a:t>
            </a:r>
            <a:r>
              <a:rPr lang="en-US" altLang="en-US" sz="1600" b="1">
                <a:solidFill>
                  <a:srgbClr val="0000FF"/>
                </a:solidFill>
                <a:latin typeface="Segoe UI" panose="020B0502040204020203" pitchFamily="34" charset="0"/>
                <a:cs typeface="Segoe UI" panose="020B0502040204020203" pitchFamily="34" charset="0"/>
              </a:rPr>
              <a:t> double </a:t>
            </a:r>
            <a:r>
              <a:rPr lang="en-US" altLang="en-US" sz="1600" b="1">
                <a:solidFill>
                  <a:srgbClr val="FF0000"/>
                </a:solidFill>
                <a:latin typeface="Segoe UI" panose="020B0502040204020203" pitchFamily="34" charset="0"/>
                <a:cs typeface="Segoe UI" panose="020B0502040204020203" pitchFamily="34" charset="0"/>
              </a:rPr>
              <a:t>FindArea()</a:t>
            </a:r>
          </a:p>
          <a:p>
            <a:pPr>
              <a:spcBef>
                <a:spcPct val="0"/>
              </a:spcBef>
              <a:buFontTx/>
              <a:buNone/>
            </a:pPr>
            <a:r>
              <a:rPr lang="en-US" altLang="en-US" sz="1600" b="1">
                <a:solidFill>
                  <a:srgbClr val="0000FF"/>
                </a:solidFill>
                <a:latin typeface="Segoe UI" panose="020B0502040204020203" pitchFamily="34" charset="0"/>
                <a:cs typeface="Segoe UI" panose="020B0502040204020203" pitchFamily="34" charset="0"/>
              </a:rPr>
              <a:t>  {</a:t>
            </a:r>
          </a:p>
          <a:p>
            <a:pPr>
              <a:spcBef>
                <a:spcPct val="0"/>
              </a:spcBef>
              <a:buFontTx/>
              <a:buNone/>
            </a:pPr>
            <a:r>
              <a:rPr lang="en-US" altLang="en-US" sz="1600" b="1">
                <a:solidFill>
                  <a:srgbClr val="0000FF"/>
                </a:solidFill>
                <a:latin typeface="Segoe UI" panose="020B0502040204020203" pitchFamily="34" charset="0"/>
                <a:cs typeface="Segoe UI" panose="020B0502040204020203" pitchFamily="34" charset="0"/>
              </a:rPr>
              <a:t>    return Math.PI * Radius * Radius;</a:t>
            </a:r>
          </a:p>
          <a:p>
            <a:pPr>
              <a:spcBef>
                <a:spcPct val="0"/>
              </a:spcBef>
              <a:buFontTx/>
              <a:buNone/>
            </a:pPr>
            <a:r>
              <a:rPr lang="en-US" altLang="en-US" sz="1600" b="1">
                <a:solidFill>
                  <a:srgbClr val="0000FF"/>
                </a:solidFill>
                <a:latin typeface="Segoe UI" panose="020B0502040204020203" pitchFamily="34" charset="0"/>
                <a:cs typeface="Segoe UI" panose="020B0502040204020203" pitchFamily="34" charset="0"/>
              </a:rPr>
              <a:t>  }</a:t>
            </a:r>
          </a:p>
          <a:p>
            <a:pPr>
              <a:spcBef>
                <a:spcPct val="0"/>
              </a:spcBef>
              <a:buFontTx/>
              <a:buNone/>
            </a:pPr>
            <a:r>
              <a:rPr lang="en-US" altLang="en-US" sz="1400">
                <a:solidFill>
                  <a:schemeClr val="tx1"/>
                </a:solidFill>
                <a:latin typeface="Segoe UI" panose="020B0502040204020203" pitchFamily="34" charset="0"/>
                <a:cs typeface="Segoe UI" panose="020B0502040204020203" pitchFamily="34" charset="0"/>
              </a:rPr>
              <a:t>  . . .</a:t>
            </a:r>
          </a:p>
        </p:txBody>
      </p:sp>
      <p:sp>
        <p:nvSpPr>
          <p:cNvPr id="20494" name="Line 13"/>
          <p:cNvSpPr>
            <a:spLocks noChangeShapeType="1"/>
          </p:cNvSpPr>
          <p:nvPr/>
        </p:nvSpPr>
        <p:spPr bwMode="auto">
          <a:xfrm flipH="1">
            <a:off x="3048000" y="3022600"/>
            <a:ext cx="4343400" cy="16684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36000"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7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D462E65A-4483-4B6B-9C1F-0978100CEACE}"/>
              </a:ext>
            </a:extLst>
          </p:cNvPr>
          <p:cNvSpPr>
            <a:spLocks noGrp="1" noChangeArrowheads="1"/>
          </p:cNvSpPr>
          <p:nvPr>
            <p:ph type="body" idx="1"/>
          </p:nvPr>
        </p:nvSpPr>
        <p:spPr>
          <a:xfrm>
            <a:off x="190500" y="914400"/>
            <a:ext cx="8763000" cy="5181600"/>
          </a:xfrm>
        </p:spPr>
        <p:txBody>
          <a:bodyPr/>
          <a:lstStyle/>
          <a:p>
            <a:pPr>
              <a:lnSpc>
                <a:spcPct val="90000"/>
              </a:lnSpc>
              <a:buClr>
                <a:srgbClr val="0000FF"/>
              </a:buClr>
              <a:buFont typeface="Wingdings" panose="05000000000000000000" pitchFamily="2" charset="2"/>
              <a:buNone/>
              <a:defRPr/>
            </a:pPr>
            <a:r>
              <a:rPr lang="en-US" altLang="en-US" b="1" dirty="0"/>
              <a:t>An </a:t>
            </a:r>
            <a:r>
              <a:rPr lang="en-US" altLang="en-US" b="1" u="sng" dirty="0">
                <a:solidFill>
                  <a:srgbClr val="FF0000"/>
                </a:solidFill>
              </a:rPr>
              <a:t>abstract class</a:t>
            </a:r>
            <a:r>
              <a:rPr lang="en-US" altLang="en-US" b="1" dirty="0">
                <a:solidFill>
                  <a:srgbClr val="FF0000"/>
                </a:solidFill>
              </a:rPr>
              <a:t> </a:t>
            </a:r>
            <a:r>
              <a:rPr lang="en-US" altLang="en-US" b="1" dirty="0"/>
              <a:t>is a Class that :</a:t>
            </a:r>
          </a:p>
          <a:p>
            <a:pPr>
              <a:spcBef>
                <a:spcPts val="0"/>
              </a:spcBef>
              <a:defRPr/>
            </a:pPr>
            <a:endParaRPr lang="en-US" altLang="en-US" sz="1200" i="1" dirty="0">
              <a:latin typeface="Arial Narrow" panose="020B0606020202030204" pitchFamily="34" charset="0"/>
            </a:endParaRPr>
          </a:p>
          <a:p>
            <a:pPr>
              <a:spcBef>
                <a:spcPts val="0"/>
              </a:spcBef>
              <a:buClr>
                <a:srgbClr val="660033"/>
              </a:buClr>
              <a:defRPr/>
            </a:pPr>
            <a:r>
              <a:rPr lang="en-US" altLang="en-US" sz="2400" dirty="0"/>
              <a:t>is NOT fully implemented, CANNOT be instantiated</a:t>
            </a:r>
          </a:p>
          <a:p>
            <a:pPr lvl="1">
              <a:spcBef>
                <a:spcPts val="0"/>
              </a:spcBef>
              <a:buClr>
                <a:schemeClr val="tx1"/>
              </a:buClr>
              <a:defRPr/>
            </a:pPr>
            <a:r>
              <a:rPr lang="en-US" altLang="en-US" sz="2200" dirty="0">
                <a:solidFill>
                  <a:schemeClr val="tx1"/>
                </a:solidFill>
              </a:rPr>
              <a:t>cannot use the </a:t>
            </a:r>
            <a:r>
              <a:rPr lang="en-US" altLang="en-US" sz="2200" dirty="0">
                <a:solidFill>
                  <a:srgbClr val="FF0000"/>
                </a:solidFill>
              </a:rPr>
              <a:t>‘new’ </a:t>
            </a:r>
            <a:r>
              <a:rPr lang="en-US" altLang="en-US" sz="2200" dirty="0">
                <a:solidFill>
                  <a:schemeClr val="tx1"/>
                </a:solidFill>
              </a:rPr>
              <a:t>keyword to create objects from an abstract class</a:t>
            </a:r>
          </a:p>
          <a:p>
            <a:pPr lvl="1">
              <a:spcBef>
                <a:spcPts val="0"/>
              </a:spcBef>
              <a:buClr>
                <a:schemeClr val="tx1"/>
              </a:buClr>
              <a:buFont typeface="Wingdings" panose="05000000000000000000" pitchFamily="2" charset="2"/>
              <a:buNone/>
              <a:defRPr/>
            </a:pPr>
            <a:endParaRPr lang="en-US" altLang="en-US" sz="1000" dirty="0">
              <a:solidFill>
                <a:srgbClr val="0000FF"/>
              </a:solidFill>
            </a:endParaRPr>
          </a:p>
          <a:p>
            <a:pPr>
              <a:spcBef>
                <a:spcPts val="0"/>
              </a:spcBef>
              <a:buClr>
                <a:srgbClr val="660033"/>
              </a:buClr>
              <a:defRPr/>
            </a:pPr>
            <a:r>
              <a:rPr lang="en-US" altLang="en-US" sz="2400" dirty="0"/>
              <a:t>may contain abstract method(s)</a:t>
            </a:r>
          </a:p>
          <a:p>
            <a:pPr lvl="1">
              <a:spcBef>
                <a:spcPts val="0"/>
              </a:spcBef>
              <a:buClr>
                <a:schemeClr val="tx1"/>
              </a:buClr>
              <a:defRPr/>
            </a:pPr>
            <a:r>
              <a:rPr lang="en-US" altLang="en-US" sz="2200" dirty="0">
                <a:solidFill>
                  <a:schemeClr val="tx1"/>
                </a:solidFill>
              </a:rPr>
              <a:t>methods containing only the method signature, without the body (i.e. no implementation)</a:t>
            </a:r>
          </a:p>
          <a:p>
            <a:pPr marL="457200" lvl="1" indent="0">
              <a:spcBef>
                <a:spcPts val="0"/>
              </a:spcBef>
              <a:buClr>
                <a:schemeClr val="tx1"/>
              </a:buClr>
              <a:buFontTx/>
              <a:buNone/>
              <a:defRPr/>
            </a:pPr>
            <a:endParaRPr lang="en-US" altLang="en-US" sz="1000" dirty="0">
              <a:solidFill>
                <a:schemeClr val="tx1"/>
              </a:solidFill>
            </a:endParaRPr>
          </a:p>
          <a:p>
            <a:pPr>
              <a:spcBef>
                <a:spcPts val="0"/>
              </a:spcBef>
              <a:buClr>
                <a:srgbClr val="660033"/>
              </a:buClr>
              <a:defRPr/>
            </a:pPr>
            <a:r>
              <a:rPr lang="en-US" altLang="en-US" sz="2400" dirty="0"/>
              <a:t>is to be inherited (derived) by subclasses to provide implementations for the abstract methods</a:t>
            </a:r>
          </a:p>
          <a:p>
            <a:pPr lvl="1">
              <a:spcBef>
                <a:spcPts val="0"/>
              </a:spcBef>
              <a:buClr>
                <a:schemeClr val="tx1"/>
              </a:buClr>
              <a:buFont typeface="Wingdings" panose="05000000000000000000" pitchFamily="2" charset="2"/>
              <a:buNone/>
              <a:defRPr/>
            </a:pPr>
            <a:endParaRPr lang="en-US" altLang="en-US" sz="1000" i="1" dirty="0">
              <a:solidFill>
                <a:schemeClr val="tx1"/>
              </a:solidFill>
            </a:endParaRPr>
          </a:p>
          <a:p>
            <a:pPr>
              <a:spcBef>
                <a:spcPts val="0"/>
              </a:spcBef>
              <a:buClr>
                <a:srgbClr val="660033"/>
              </a:buClr>
              <a:defRPr/>
            </a:pPr>
            <a:r>
              <a:rPr lang="en-US" altLang="en-US" sz="2400" dirty="0"/>
              <a:t>is defined using the keyword </a:t>
            </a:r>
            <a:r>
              <a:rPr lang="en-US" altLang="en-US" sz="2400" dirty="0">
                <a:solidFill>
                  <a:srgbClr val="FF0000"/>
                </a:solidFill>
              </a:rPr>
              <a:t>abstract</a:t>
            </a:r>
          </a:p>
          <a:p>
            <a:pPr marL="0" indent="0">
              <a:spcBef>
                <a:spcPts val="0"/>
              </a:spcBef>
              <a:buClr>
                <a:srgbClr val="660033"/>
              </a:buClr>
              <a:buFontTx/>
              <a:buNone/>
              <a:defRPr/>
            </a:pPr>
            <a:endParaRPr lang="en-US" altLang="en-US" sz="1000" dirty="0">
              <a:solidFill>
                <a:srgbClr val="FF0000"/>
              </a:solidFill>
            </a:endParaRPr>
          </a:p>
          <a:p>
            <a:pPr lvl="1">
              <a:spcBef>
                <a:spcPts val="0"/>
              </a:spcBef>
              <a:buClr>
                <a:schemeClr val="tx1"/>
              </a:buClr>
              <a:buFont typeface="Wingdings" panose="05000000000000000000" pitchFamily="2" charset="2"/>
              <a:buNone/>
              <a:defRPr/>
            </a:pPr>
            <a:endParaRPr lang="en-US" altLang="en-US" sz="1000" i="1" dirty="0">
              <a:solidFill>
                <a:schemeClr val="tx1"/>
              </a:solidFill>
            </a:endParaRPr>
          </a:p>
          <a:p>
            <a:pPr>
              <a:spcBef>
                <a:spcPts val="0"/>
              </a:spcBef>
              <a:buClr>
                <a:srgbClr val="660033"/>
              </a:buClr>
              <a:defRPr/>
            </a:pPr>
            <a:endParaRPr lang="en-US" altLang="en-US" sz="2400" dirty="0">
              <a:solidFill>
                <a:srgbClr val="FF0000"/>
              </a:solidFill>
            </a:endParaRPr>
          </a:p>
        </p:txBody>
      </p:sp>
      <p:sp>
        <p:nvSpPr>
          <p:cNvPr id="22531" name="Title 1"/>
          <p:cNvSpPr>
            <a:spLocks noGrp="1" noChangeArrowheads="1"/>
          </p:cNvSpPr>
          <p:nvPr>
            <p:ph type="title"/>
          </p:nvPr>
        </p:nvSpPr>
        <p:spPr/>
        <p:txBody>
          <a:bodyPr/>
          <a:lstStyle/>
          <a:p>
            <a:r>
              <a:rPr lang="en-US" altLang="en-US"/>
              <a:t>What are Abstract Classes ?</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2796" y="20081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6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NP ICT PRG2">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P ICT PRG2" id="{AEBF74B4-0695-400E-87DF-A0BFA68DBDBF}" vid="{65809055-5926-4AAD-A6E8-E3F3A173840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NP ICT PRG2</Template>
  <TotalTime>11862</TotalTime>
  <Words>4649</Words>
  <Application>Microsoft Office PowerPoint</Application>
  <PresentationFormat>On-screen Show (4:3)</PresentationFormat>
  <Paragraphs>571</Paragraphs>
  <Slides>36</Slides>
  <Notes>34</Notes>
  <HiddenSlides>0</HiddenSlides>
  <MMClips>28</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Arial</vt:lpstr>
      <vt:lpstr>Arial Narrow</vt:lpstr>
      <vt:lpstr>Calibri</vt:lpstr>
      <vt:lpstr>Calibri Light</vt:lpstr>
      <vt:lpstr>Consolas</vt:lpstr>
      <vt:lpstr>Courier New</vt:lpstr>
      <vt:lpstr>Segoe UI</vt:lpstr>
      <vt:lpstr>Tahoma</vt:lpstr>
      <vt:lpstr>Verdana</vt:lpstr>
      <vt:lpstr>Wingdings</vt:lpstr>
      <vt:lpstr>NP ICT PRG2</vt:lpstr>
      <vt:lpstr>Custom Design</vt:lpstr>
      <vt:lpstr>PowerPoint Presentation</vt:lpstr>
      <vt:lpstr>Objectives</vt:lpstr>
      <vt:lpstr>Before learning Abstract classes</vt:lpstr>
      <vt:lpstr>Example - Shape class</vt:lpstr>
      <vt:lpstr>Shape class – Full implementation</vt:lpstr>
      <vt:lpstr>PowerPoint Presentation</vt:lpstr>
      <vt:lpstr>Representing Abstract Classes in UML</vt:lpstr>
      <vt:lpstr>Shape class (as an abstract class)</vt:lpstr>
      <vt:lpstr>What are Abstract Classes ?</vt:lpstr>
      <vt:lpstr>Abstract Methods</vt:lpstr>
      <vt:lpstr>Format of Abstract Class &amp; Abstract Method</vt:lpstr>
      <vt:lpstr>Example - Abstract Class</vt:lpstr>
      <vt:lpstr>Shape class (as an abstract Class)</vt:lpstr>
      <vt:lpstr>Note</vt:lpstr>
      <vt:lpstr>Using Abstract Classes</vt:lpstr>
      <vt:lpstr>PowerPoint Presentation</vt:lpstr>
      <vt:lpstr>Shape.cs (abstract class)</vt:lpstr>
      <vt:lpstr>Subclass 1 – Circle.cs</vt:lpstr>
      <vt:lpstr>Subclass 2 – Square.cs</vt:lpstr>
      <vt:lpstr>Program.cs</vt:lpstr>
      <vt:lpstr>PowerPoint Presentation</vt:lpstr>
      <vt:lpstr>Quiz – Any errors in the following code?</vt:lpstr>
      <vt:lpstr>PowerPoint Presentation</vt:lpstr>
      <vt:lpstr>Interfaces</vt:lpstr>
      <vt:lpstr>Format of an Interface</vt:lpstr>
      <vt:lpstr>Example 1 –  IComparable&lt;T&gt; Interface </vt:lpstr>
      <vt:lpstr>Example 2 –  IEquatable&lt;T&gt; Interface </vt:lpstr>
      <vt:lpstr>Using Interfaces</vt:lpstr>
      <vt:lpstr>PowerPoint Presentation</vt:lpstr>
      <vt:lpstr>Example 1 – Using IComparable Interface</vt:lpstr>
      <vt:lpstr>Example 1 – Using IComparable Interface</vt:lpstr>
      <vt:lpstr>PowerPoint Presentation</vt:lpstr>
      <vt:lpstr>Example 2 - Using IComparable, IEquatable Interfaces</vt:lpstr>
      <vt:lpstr>Example 2 - Using IComparable, IEquatable Interfaces</vt:lpstr>
      <vt:lpstr>Example 2 - Using IComparable, IEquatable Interfaces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template</dc:title>
  <dc:creator>School of ICT</dc:creator>
  <cp:lastModifiedBy>Yong Zi Ren /CSF</cp:lastModifiedBy>
  <cp:revision>791</cp:revision>
  <cp:lastPrinted>2017-11-03T05:37:40Z</cp:lastPrinted>
  <dcterms:created xsi:type="dcterms:W3CDTF">1995-05-28T16:29:18Z</dcterms:created>
  <dcterms:modified xsi:type="dcterms:W3CDTF">2021-11-25T00:27:20Z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2021-11-19T09:10:12Z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c8383a3a-30b3-49b2-a150-2850f3c920f0</vt:lpwstr>
  </property>
  <property fmtid="{D5CDD505-2E9C-101B-9397-08002B2CF9AE}" pid="8" name="MSIP_Label_30286cb9-b49f-4646-87a5-340028348160_ContentBits">
    <vt:lpwstr>1</vt:lpwstr>
  </property>
</Properties>
</file>